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936" r:id="rId1"/>
  </p:sldMasterIdLst>
  <p:notesMasterIdLst>
    <p:notesMasterId r:id="rId27"/>
  </p:notesMasterIdLst>
  <p:sldIdLst>
    <p:sldId id="256" r:id="rId2"/>
    <p:sldId id="281" r:id="rId3"/>
    <p:sldId id="257" r:id="rId4"/>
    <p:sldId id="286" r:id="rId5"/>
    <p:sldId id="262" r:id="rId6"/>
    <p:sldId id="263" r:id="rId7"/>
    <p:sldId id="264" r:id="rId8"/>
    <p:sldId id="266" r:id="rId9"/>
    <p:sldId id="267" r:id="rId10"/>
    <p:sldId id="284" r:id="rId11"/>
    <p:sldId id="273" r:id="rId12"/>
    <p:sldId id="272" r:id="rId13"/>
    <p:sldId id="298" r:id="rId14"/>
    <p:sldId id="288" r:id="rId15"/>
    <p:sldId id="265" r:id="rId16"/>
    <p:sldId id="295" r:id="rId17"/>
    <p:sldId id="300" r:id="rId18"/>
    <p:sldId id="290" r:id="rId19"/>
    <p:sldId id="293" r:id="rId20"/>
    <p:sldId id="292" r:id="rId21"/>
    <p:sldId id="302" r:id="rId22"/>
    <p:sldId id="303" r:id="rId23"/>
    <p:sldId id="280" r:id="rId24"/>
    <p:sldId id="287" r:id="rId25"/>
    <p:sldId id="282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898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4807"/>
    <p:restoredTop sz="79709"/>
  </p:normalViewPr>
  <p:slideViewPr>
    <p:cSldViewPr snapToGrid="0" snapToObjects="1">
      <p:cViewPr varScale="1">
        <p:scale>
          <a:sx n="124" d="100"/>
          <a:sy n="124" d="100"/>
        </p:scale>
        <p:origin x="2544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106" d="100"/>
          <a:sy n="106" d="100"/>
        </p:scale>
        <p:origin x="4192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odemash.org/session-details?id=145606" TargetMode="External"/><Relationship Id="rId2" Type="http://schemas.openxmlformats.org/officeDocument/2006/relationships/hyperlink" Target="https://github.com/preemptive/DashO-MoneyBank" TargetMode="External"/><Relationship Id="rId1" Type="http://schemas.openxmlformats.org/officeDocument/2006/relationships/hyperlink" Target="mailto:Ptefft@preemptive.com" TargetMode="External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svg"/><Relationship Id="rId1" Type="http://schemas.openxmlformats.org/officeDocument/2006/relationships/image" Target="../media/image2.png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reemptive/DashO-MoneyBank" TargetMode="External"/><Relationship Id="rId2" Type="http://schemas.openxmlformats.org/officeDocument/2006/relationships/hyperlink" Target="mailto:Ptefft@preemptive.com" TargetMode="External"/><Relationship Id="rId1" Type="http://schemas.openxmlformats.org/officeDocument/2006/relationships/hyperlink" Target="https://www.codemash.org/session-details?id=145606" TargetMode="Externa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BB4A19B-1CC3-4F5E-AB77-9AC92C4847DA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2" csCatId="colorful" phldr="1"/>
      <dgm:spPr/>
      <dgm:t>
        <a:bodyPr/>
        <a:lstStyle/>
        <a:p>
          <a:endParaRPr lang="en-US"/>
        </a:p>
      </dgm:t>
    </dgm:pt>
    <dgm:pt modelId="{A7A262C6-64D6-451B-9AB8-A0A9F323737B}">
      <dgm:prSet/>
      <dgm:spPr/>
      <dgm:t>
        <a:bodyPr/>
        <a:lstStyle/>
        <a:p>
          <a:r>
            <a:rPr lang="en-US" dirty="0"/>
            <a:t>The risks that these attacks pose to your app</a:t>
          </a:r>
        </a:p>
      </dgm:t>
    </dgm:pt>
    <dgm:pt modelId="{AAF0B91D-FF24-4B52-B497-DDA57C7CDEE7}" type="parTrans" cxnId="{6538C465-A96A-4B95-AFB3-F29F9074B896}">
      <dgm:prSet/>
      <dgm:spPr/>
      <dgm:t>
        <a:bodyPr/>
        <a:lstStyle/>
        <a:p>
          <a:endParaRPr lang="en-US"/>
        </a:p>
      </dgm:t>
    </dgm:pt>
    <dgm:pt modelId="{D6998F7A-5A95-4A75-8CBC-C26FDC2576B6}" type="sibTrans" cxnId="{6538C465-A96A-4B95-AFB3-F29F9074B896}">
      <dgm:prSet/>
      <dgm:spPr/>
      <dgm:t>
        <a:bodyPr/>
        <a:lstStyle/>
        <a:p>
          <a:endParaRPr lang="en-US"/>
        </a:p>
      </dgm:t>
    </dgm:pt>
    <dgm:pt modelId="{A9F1703F-2283-42D6-9C77-42919D302CC7}">
      <dgm:prSet/>
      <dgm:spPr/>
      <dgm:t>
        <a:bodyPr/>
        <a:lstStyle/>
        <a:p>
          <a:r>
            <a:rPr lang="en-US" dirty="0"/>
            <a:t>Ways in which attackers might approach your app</a:t>
          </a:r>
        </a:p>
      </dgm:t>
    </dgm:pt>
    <dgm:pt modelId="{2C4C1CD7-440A-4C11-9EB6-0B4D15D1BE86}" type="parTrans" cxnId="{8659BA8A-8B2C-4EA7-AA22-E3F47CB78EC7}">
      <dgm:prSet/>
      <dgm:spPr/>
      <dgm:t>
        <a:bodyPr/>
        <a:lstStyle/>
        <a:p>
          <a:endParaRPr lang="en-US"/>
        </a:p>
      </dgm:t>
    </dgm:pt>
    <dgm:pt modelId="{4C33ACA6-B18B-46F1-BD3D-C9E94CE06C8C}" type="sibTrans" cxnId="{8659BA8A-8B2C-4EA7-AA22-E3F47CB78EC7}">
      <dgm:prSet/>
      <dgm:spPr/>
      <dgm:t>
        <a:bodyPr/>
        <a:lstStyle/>
        <a:p>
          <a:endParaRPr lang="en-US"/>
        </a:p>
      </dgm:t>
    </dgm:pt>
    <dgm:pt modelId="{004FD46B-59D9-4494-A117-05D95AA3BE3D}">
      <dgm:prSet/>
      <dgm:spPr/>
      <dgm:t>
        <a:bodyPr/>
        <a:lstStyle/>
        <a:p>
          <a:r>
            <a:rPr lang="en-US" dirty="0"/>
            <a:t>A set of tools and techniques that you can use to protect your app</a:t>
          </a:r>
        </a:p>
      </dgm:t>
    </dgm:pt>
    <dgm:pt modelId="{A36F4D66-9DDA-42EC-B9CC-15CF8B22D8F3}" type="parTrans" cxnId="{55FE3729-2CE1-4893-BAA2-C50A733BF745}">
      <dgm:prSet/>
      <dgm:spPr/>
      <dgm:t>
        <a:bodyPr/>
        <a:lstStyle/>
        <a:p>
          <a:endParaRPr lang="en-US"/>
        </a:p>
      </dgm:t>
    </dgm:pt>
    <dgm:pt modelId="{CA9EB5CA-901A-44C8-95DE-B8026A160C16}" type="sibTrans" cxnId="{55FE3729-2CE1-4893-BAA2-C50A733BF745}">
      <dgm:prSet/>
      <dgm:spPr/>
      <dgm:t>
        <a:bodyPr/>
        <a:lstStyle/>
        <a:p>
          <a:endParaRPr lang="en-US"/>
        </a:p>
      </dgm:t>
    </dgm:pt>
    <dgm:pt modelId="{82178E23-8193-4F17-A385-EC0A43B5D6EA}" type="pres">
      <dgm:prSet presAssocID="{CBB4A19B-1CC3-4F5E-AB77-9AC92C4847DA}" presName="root" presStyleCnt="0">
        <dgm:presLayoutVars>
          <dgm:dir/>
          <dgm:resizeHandles val="exact"/>
        </dgm:presLayoutVars>
      </dgm:prSet>
      <dgm:spPr/>
    </dgm:pt>
    <dgm:pt modelId="{C86B64F5-2E71-46BD-9938-0B0E401ABEB3}" type="pres">
      <dgm:prSet presAssocID="{A7A262C6-64D6-451B-9AB8-A0A9F323737B}" presName="compNode" presStyleCnt="0"/>
      <dgm:spPr/>
    </dgm:pt>
    <dgm:pt modelId="{94715703-6E89-4C1C-A79F-ADC7458E71DC}" type="pres">
      <dgm:prSet presAssocID="{A7A262C6-64D6-451B-9AB8-A0A9F323737B}" presName="iconRect" presStyleLbl="node1" presStyleIdx="0" presStyleCnt="3" custLinFactX="100000" custLinFactNeighborX="161111" custLinFactNeighborY="-435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Warning"/>
        </a:ext>
      </dgm:extLst>
    </dgm:pt>
    <dgm:pt modelId="{93E79D4F-B5C4-453E-B347-F56043B22A4C}" type="pres">
      <dgm:prSet presAssocID="{A7A262C6-64D6-451B-9AB8-A0A9F323737B}" presName="spaceRect" presStyleCnt="0"/>
      <dgm:spPr/>
    </dgm:pt>
    <dgm:pt modelId="{B146072F-853B-44BE-BD15-613004EB8C9D}" type="pres">
      <dgm:prSet presAssocID="{A7A262C6-64D6-451B-9AB8-A0A9F323737B}" presName="textRect" presStyleLbl="revTx" presStyleIdx="0" presStyleCnt="3" custLinFactX="17500" custLinFactNeighborX="100000" custLinFactNeighborY="17505">
        <dgm:presLayoutVars>
          <dgm:chMax val="1"/>
          <dgm:chPref val="1"/>
        </dgm:presLayoutVars>
      </dgm:prSet>
      <dgm:spPr/>
    </dgm:pt>
    <dgm:pt modelId="{CABFD515-912F-4F3B-B903-4B316FB89CD4}" type="pres">
      <dgm:prSet presAssocID="{D6998F7A-5A95-4A75-8CBC-C26FDC2576B6}" presName="sibTrans" presStyleCnt="0"/>
      <dgm:spPr/>
    </dgm:pt>
    <dgm:pt modelId="{45F8F46A-7670-4BA8-9C73-1AEB5E79AC84}" type="pres">
      <dgm:prSet presAssocID="{A9F1703F-2283-42D6-9C77-42919D302CC7}" presName="compNode" presStyleCnt="0"/>
      <dgm:spPr/>
    </dgm:pt>
    <dgm:pt modelId="{E26B8124-2303-41D7-9370-D82374EB1341}" type="pres">
      <dgm:prSet presAssocID="{A9F1703F-2283-42D6-9C77-42919D302CC7}" presName="iconRect" presStyleLbl="node1" presStyleIdx="1" presStyleCnt="3" custLinFactX="-100000" custLinFactNeighborX="-127558" custLinFactNeighborY="-11857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mart Phone"/>
        </a:ext>
      </dgm:extLst>
    </dgm:pt>
    <dgm:pt modelId="{02D6BBB6-A1AB-4087-B203-F6F67EAE7962}" type="pres">
      <dgm:prSet presAssocID="{A9F1703F-2283-42D6-9C77-42919D302CC7}" presName="spaceRect" presStyleCnt="0"/>
      <dgm:spPr/>
    </dgm:pt>
    <dgm:pt modelId="{ECF58C90-0FC5-4773-B649-69D8B8B4453D}" type="pres">
      <dgm:prSet presAssocID="{A9F1703F-2283-42D6-9C77-42919D302CC7}" presName="textRect" presStyleLbl="revTx" presStyleIdx="1" presStyleCnt="3" custLinFactX="-1841" custLinFactNeighborX="-100000" custLinFactNeighborY="17505">
        <dgm:presLayoutVars>
          <dgm:chMax val="1"/>
          <dgm:chPref val="1"/>
        </dgm:presLayoutVars>
      </dgm:prSet>
      <dgm:spPr/>
    </dgm:pt>
    <dgm:pt modelId="{B90EFEE3-90DD-4486-BA20-EAF50EAD8921}" type="pres">
      <dgm:prSet presAssocID="{4C33ACA6-B18B-46F1-BD3D-C9E94CE06C8C}" presName="sibTrans" presStyleCnt="0"/>
      <dgm:spPr/>
    </dgm:pt>
    <dgm:pt modelId="{405B6F21-E02C-44D2-A7D7-C32B4E4FEF95}" type="pres">
      <dgm:prSet presAssocID="{004FD46B-59D9-4494-A117-05D95AA3BE3D}" presName="compNode" presStyleCnt="0"/>
      <dgm:spPr/>
    </dgm:pt>
    <dgm:pt modelId="{A0A7CC4A-D2A5-44F6-BFA5-9C3B3EB7C0E9}" type="pres">
      <dgm:prSet presAssocID="{004FD46B-59D9-4494-A117-05D95AA3BE3D}" presName="iconRect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Processor"/>
        </a:ext>
      </dgm:extLst>
    </dgm:pt>
    <dgm:pt modelId="{4DAC0448-1626-4DB8-9DB4-F4536F0C59B4}" type="pres">
      <dgm:prSet presAssocID="{004FD46B-59D9-4494-A117-05D95AA3BE3D}" presName="spaceRect" presStyleCnt="0"/>
      <dgm:spPr/>
    </dgm:pt>
    <dgm:pt modelId="{7BFF5A11-FE47-41FF-BC55-AD5A2CDC000F}" type="pres">
      <dgm:prSet presAssocID="{004FD46B-59D9-4494-A117-05D95AA3BE3D}" presName="textRect" presStyleLbl="revTx" presStyleIdx="2" presStyleCnt="3">
        <dgm:presLayoutVars>
          <dgm:chMax val="1"/>
          <dgm:chPref val="1"/>
        </dgm:presLayoutVars>
      </dgm:prSet>
      <dgm:spPr/>
    </dgm:pt>
  </dgm:ptLst>
  <dgm:cxnLst>
    <dgm:cxn modelId="{6875B424-6152-1544-93E8-36880A86899E}" type="presOf" srcId="{CBB4A19B-1CC3-4F5E-AB77-9AC92C4847DA}" destId="{82178E23-8193-4F17-A385-EC0A43B5D6EA}" srcOrd="0" destOrd="0" presId="urn:microsoft.com/office/officeart/2018/2/layout/IconLabelList"/>
    <dgm:cxn modelId="{55FE3729-2CE1-4893-BAA2-C50A733BF745}" srcId="{CBB4A19B-1CC3-4F5E-AB77-9AC92C4847DA}" destId="{004FD46B-59D9-4494-A117-05D95AA3BE3D}" srcOrd="2" destOrd="0" parTransId="{A36F4D66-9DDA-42EC-B9CC-15CF8B22D8F3}" sibTransId="{CA9EB5CA-901A-44C8-95DE-B8026A160C16}"/>
    <dgm:cxn modelId="{F684B95A-9D57-E14B-B9AB-F3F7A33B2ED0}" type="presOf" srcId="{A7A262C6-64D6-451B-9AB8-A0A9F323737B}" destId="{B146072F-853B-44BE-BD15-613004EB8C9D}" srcOrd="0" destOrd="0" presId="urn:microsoft.com/office/officeart/2018/2/layout/IconLabelList"/>
    <dgm:cxn modelId="{6538C465-A96A-4B95-AFB3-F29F9074B896}" srcId="{CBB4A19B-1CC3-4F5E-AB77-9AC92C4847DA}" destId="{A7A262C6-64D6-451B-9AB8-A0A9F323737B}" srcOrd="0" destOrd="0" parTransId="{AAF0B91D-FF24-4B52-B497-DDA57C7CDEE7}" sibTransId="{D6998F7A-5A95-4A75-8CBC-C26FDC2576B6}"/>
    <dgm:cxn modelId="{8659BA8A-8B2C-4EA7-AA22-E3F47CB78EC7}" srcId="{CBB4A19B-1CC3-4F5E-AB77-9AC92C4847DA}" destId="{A9F1703F-2283-42D6-9C77-42919D302CC7}" srcOrd="1" destOrd="0" parTransId="{2C4C1CD7-440A-4C11-9EB6-0B4D15D1BE86}" sibTransId="{4C33ACA6-B18B-46F1-BD3D-C9E94CE06C8C}"/>
    <dgm:cxn modelId="{B3621D9E-AF49-2F46-9C28-98BB14630E50}" type="presOf" srcId="{004FD46B-59D9-4494-A117-05D95AA3BE3D}" destId="{7BFF5A11-FE47-41FF-BC55-AD5A2CDC000F}" srcOrd="0" destOrd="0" presId="urn:microsoft.com/office/officeart/2018/2/layout/IconLabelList"/>
    <dgm:cxn modelId="{756640F5-8CE1-9F4C-B667-71B335435373}" type="presOf" srcId="{A9F1703F-2283-42D6-9C77-42919D302CC7}" destId="{ECF58C90-0FC5-4773-B649-69D8B8B4453D}" srcOrd="0" destOrd="0" presId="urn:microsoft.com/office/officeart/2018/2/layout/IconLabelList"/>
    <dgm:cxn modelId="{AD5E7F0A-985D-7B4D-8F84-1CC9DF5BEB65}" type="presParOf" srcId="{82178E23-8193-4F17-A385-EC0A43B5D6EA}" destId="{C86B64F5-2E71-46BD-9938-0B0E401ABEB3}" srcOrd="0" destOrd="0" presId="urn:microsoft.com/office/officeart/2018/2/layout/IconLabelList"/>
    <dgm:cxn modelId="{3E8DFB13-5830-9A46-B77A-30EE3DFD6B37}" type="presParOf" srcId="{C86B64F5-2E71-46BD-9938-0B0E401ABEB3}" destId="{94715703-6E89-4C1C-A79F-ADC7458E71DC}" srcOrd="0" destOrd="0" presId="urn:microsoft.com/office/officeart/2018/2/layout/IconLabelList"/>
    <dgm:cxn modelId="{05CF7210-5CCB-0D40-9087-860D06331A58}" type="presParOf" srcId="{C86B64F5-2E71-46BD-9938-0B0E401ABEB3}" destId="{93E79D4F-B5C4-453E-B347-F56043B22A4C}" srcOrd="1" destOrd="0" presId="urn:microsoft.com/office/officeart/2018/2/layout/IconLabelList"/>
    <dgm:cxn modelId="{2ABA904E-3791-9C48-8300-1261D97F7034}" type="presParOf" srcId="{C86B64F5-2E71-46BD-9938-0B0E401ABEB3}" destId="{B146072F-853B-44BE-BD15-613004EB8C9D}" srcOrd="2" destOrd="0" presId="urn:microsoft.com/office/officeart/2018/2/layout/IconLabelList"/>
    <dgm:cxn modelId="{2F8707F3-432B-9948-9C7E-99D3E948F534}" type="presParOf" srcId="{82178E23-8193-4F17-A385-EC0A43B5D6EA}" destId="{CABFD515-912F-4F3B-B903-4B316FB89CD4}" srcOrd="1" destOrd="0" presId="urn:microsoft.com/office/officeart/2018/2/layout/IconLabelList"/>
    <dgm:cxn modelId="{E7162D35-D047-F94D-AF3D-C5707550DA16}" type="presParOf" srcId="{82178E23-8193-4F17-A385-EC0A43B5D6EA}" destId="{45F8F46A-7670-4BA8-9C73-1AEB5E79AC84}" srcOrd="2" destOrd="0" presId="urn:microsoft.com/office/officeart/2018/2/layout/IconLabelList"/>
    <dgm:cxn modelId="{65EFBBAF-F870-BE4D-AF7C-F03660F537E7}" type="presParOf" srcId="{45F8F46A-7670-4BA8-9C73-1AEB5E79AC84}" destId="{E26B8124-2303-41D7-9370-D82374EB1341}" srcOrd="0" destOrd="0" presId="urn:microsoft.com/office/officeart/2018/2/layout/IconLabelList"/>
    <dgm:cxn modelId="{CC4086C8-E193-8E4B-8EEF-85073B1FBF15}" type="presParOf" srcId="{45F8F46A-7670-4BA8-9C73-1AEB5E79AC84}" destId="{02D6BBB6-A1AB-4087-B203-F6F67EAE7962}" srcOrd="1" destOrd="0" presId="urn:microsoft.com/office/officeart/2018/2/layout/IconLabelList"/>
    <dgm:cxn modelId="{AB079F05-87B1-8D44-B55D-605B01396608}" type="presParOf" srcId="{45F8F46A-7670-4BA8-9C73-1AEB5E79AC84}" destId="{ECF58C90-0FC5-4773-B649-69D8B8B4453D}" srcOrd="2" destOrd="0" presId="urn:microsoft.com/office/officeart/2018/2/layout/IconLabelList"/>
    <dgm:cxn modelId="{1FAB26BB-9F88-634F-A1A7-5EBEA58F15B0}" type="presParOf" srcId="{82178E23-8193-4F17-A385-EC0A43B5D6EA}" destId="{B90EFEE3-90DD-4486-BA20-EAF50EAD8921}" srcOrd="3" destOrd="0" presId="urn:microsoft.com/office/officeart/2018/2/layout/IconLabelList"/>
    <dgm:cxn modelId="{C61265F4-70C6-5B44-BC5E-0923D23EE16F}" type="presParOf" srcId="{82178E23-8193-4F17-A385-EC0A43B5D6EA}" destId="{405B6F21-E02C-44D2-A7D7-C32B4E4FEF95}" srcOrd="4" destOrd="0" presId="urn:microsoft.com/office/officeart/2018/2/layout/IconLabelList"/>
    <dgm:cxn modelId="{5C994E29-FECC-014B-8FF6-0538959C3E85}" type="presParOf" srcId="{405B6F21-E02C-44D2-A7D7-C32B4E4FEF95}" destId="{A0A7CC4A-D2A5-44F6-BFA5-9C3B3EB7C0E9}" srcOrd="0" destOrd="0" presId="urn:microsoft.com/office/officeart/2018/2/layout/IconLabelList"/>
    <dgm:cxn modelId="{7719CE30-E7C0-8A42-9E57-786704277C07}" type="presParOf" srcId="{405B6F21-E02C-44D2-A7D7-C32B4E4FEF95}" destId="{4DAC0448-1626-4DB8-9DB4-F4536F0C59B4}" srcOrd="1" destOrd="0" presId="urn:microsoft.com/office/officeart/2018/2/layout/IconLabelList"/>
    <dgm:cxn modelId="{30783504-3B5E-DA4E-B76F-31E303972B0F}" type="presParOf" srcId="{405B6F21-E02C-44D2-A7D7-C32B4E4FEF95}" destId="{7BFF5A11-FE47-41FF-BC55-AD5A2CDC000F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C318E903-D736-4C6C-95F2-C8DC7AE7F4AF}" type="doc">
      <dgm:prSet loTypeId="urn:microsoft.com/office/officeart/2008/layout/LinedLis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0E78F7E-6BFE-4406-8DD6-E26CC76342B3}">
      <dgm:prSet/>
      <dgm:spPr/>
      <dgm:t>
        <a:bodyPr/>
        <a:lstStyle/>
        <a:p>
          <a:r>
            <a:rPr lang="en-US" dirty="0"/>
            <a:t>Stop by our booth!</a:t>
          </a:r>
        </a:p>
        <a:p>
          <a:endParaRPr lang="en-US" dirty="0"/>
        </a:p>
        <a:p>
          <a:endParaRPr lang="en-US" dirty="0"/>
        </a:p>
      </dgm:t>
    </dgm:pt>
    <dgm:pt modelId="{71D3BAE3-D1D8-4E53-8F7E-74F24A18679B}" type="parTrans" cxnId="{79EB7832-8A03-46AB-B755-8CF97419DD03}">
      <dgm:prSet/>
      <dgm:spPr/>
      <dgm:t>
        <a:bodyPr/>
        <a:lstStyle/>
        <a:p>
          <a:endParaRPr lang="en-US"/>
        </a:p>
      </dgm:t>
    </dgm:pt>
    <dgm:pt modelId="{E2A48CB4-E1D5-45B4-AF2C-663861DE173D}" type="sibTrans" cxnId="{79EB7832-8A03-46AB-B755-8CF97419DD03}">
      <dgm:prSet/>
      <dgm:spPr/>
      <dgm:t>
        <a:bodyPr/>
        <a:lstStyle/>
        <a:p>
          <a:endParaRPr lang="en-US"/>
        </a:p>
      </dgm:t>
    </dgm:pt>
    <dgm:pt modelId="{51BE1DCF-9679-4A2A-84E9-2922DC7C1109}">
      <dgm:prSet/>
      <dgm:spPr/>
      <dgm:t>
        <a:bodyPr/>
        <a:lstStyle/>
        <a:p>
          <a:r>
            <a:rPr lang="en-US" dirty="0"/>
            <a:t>Reach me at </a:t>
          </a:r>
          <a:r>
            <a:rPr lang="en-US" dirty="0"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Ptefft@preemptive.com</a:t>
          </a:r>
          <a:endParaRPr lang="en-US" dirty="0"/>
        </a:p>
      </dgm:t>
    </dgm:pt>
    <dgm:pt modelId="{909D2A5D-99C1-4004-B01B-EBF87AA58485}" type="parTrans" cxnId="{3C49BDA7-271A-4C31-8916-488EE22DF27B}">
      <dgm:prSet/>
      <dgm:spPr/>
      <dgm:t>
        <a:bodyPr/>
        <a:lstStyle/>
        <a:p>
          <a:endParaRPr lang="en-US"/>
        </a:p>
      </dgm:t>
    </dgm:pt>
    <dgm:pt modelId="{3943BFC2-E998-4876-9DD9-8CB48A479D0E}" type="sibTrans" cxnId="{3C49BDA7-271A-4C31-8916-488EE22DF27B}">
      <dgm:prSet/>
      <dgm:spPr/>
      <dgm:t>
        <a:bodyPr/>
        <a:lstStyle/>
        <a:p>
          <a:endParaRPr lang="en-US"/>
        </a:p>
      </dgm:t>
    </dgm:pt>
    <dgm:pt modelId="{6DAE66FC-65F8-E344-B695-5EA7FD18FC4C}">
      <dgm:prSet/>
      <dgm:spPr/>
      <dgm:t>
        <a:bodyPr/>
        <a:lstStyle/>
        <a:p>
          <a:r>
            <a:rPr lang="en-US" dirty="0">
              <a:solidFill>
                <a:schemeClr val="accent2"/>
              </a:solidFill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https://github.com/preemptive/DashO-MoneyBank</a:t>
          </a:r>
          <a:endParaRPr lang="en-US" dirty="0"/>
        </a:p>
      </dgm:t>
    </dgm:pt>
    <dgm:pt modelId="{B18A216A-3FBE-554D-9C42-E00147C3811D}" type="parTrans" cxnId="{401D37F2-FA2C-0C4D-B9C4-CC4DA1B1F67D}">
      <dgm:prSet/>
      <dgm:spPr/>
      <dgm:t>
        <a:bodyPr/>
        <a:lstStyle/>
        <a:p>
          <a:endParaRPr lang="en-US"/>
        </a:p>
      </dgm:t>
    </dgm:pt>
    <dgm:pt modelId="{B047496C-7E38-654C-9906-53FD5DC13690}" type="sibTrans" cxnId="{401D37F2-FA2C-0C4D-B9C4-CC4DA1B1F67D}">
      <dgm:prSet/>
      <dgm:spPr/>
      <dgm:t>
        <a:bodyPr/>
        <a:lstStyle/>
        <a:p>
          <a:endParaRPr lang="en-US"/>
        </a:p>
      </dgm:t>
    </dgm:pt>
    <dgm:pt modelId="{F6B25B88-6F62-9644-A90A-01C104291E5E}">
      <dgm:prSet/>
      <dgm:spPr/>
      <dgm:t>
        <a:bodyPr/>
        <a:lstStyle/>
        <a:p>
          <a:r>
            <a:rPr lang="en-US" dirty="0"/>
            <a:t>Check Out </a:t>
          </a:r>
          <a:r>
            <a:rPr lang="en-US" b="1" i="0" dirty="0">
              <a:solidFill>
                <a:schemeClr val="accent2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Assembly Language: The (Sega) Genesis of Programming</a:t>
          </a:r>
          <a:r>
            <a:rPr lang="en-US" b="1" i="0" dirty="0"/>
            <a:t> tomorrow.</a:t>
          </a:r>
          <a:endParaRPr lang="en-US" dirty="0"/>
        </a:p>
      </dgm:t>
    </dgm:pt>
    <dgm:pt modelId="{A059A2B5-FBCC-8440-85DF-E5FEDABFE795}" type="parTrans" cxnId="{CD43F6BE-AC01-BF43-978E-011AECF18346}">
      <dgm:prSet/>
      <dgm:spPr/>
      <dgm:t>
        <a:bodyPr/>
        <a:lstStyle/>
        <a:p>
          <a:endParaRPr lang="en-US"/>
        </a:p>
      </dgm:t>
    </dgm:pt>
    <dgm:pt modelId="{483EF6A8-4EE7-B847-A443-8A30D47821A4}" type="sibTrans" cxnId="{CD43F6BE-AC01-BF43-978E-011AECF18346}">
      <dgm:prSet/>
      <dgm:spPr/>
      <dgm:t>
        <a:bodyPr/>
        <a:lstStyle/>
        <a:p>
          <a:endParaRPr lang="en-US"/>
        </a:p>
      </dgm:t>
    </dgm:pt>
    <dgm:pt modelId="{693A72FD-B5A1-BF45-9E67-2B6FA01F1627}" type="pres">
      <dgm:prSet presAssocID="{C318E903-D736-4C6C-95F2-C8DC7AE7F4AF}" presName="vert0" presStyleCnt="0">
        <dgm:presLayoutVars>
          <dgm:dir/>
          <dgm:animOne val="branch"/>
          <dgm:animLvl val="lvl"/>
        </dgm:presLayoutVars>
      </dgm:prSet>
      <dgm:spPr/>
    </dgm:pt>
    <dgm:pt modelId="{30267180-6CA5-6049-A44D-986867EBC6F0}" type="pres">
      <dgm:prSet presAssocID="{F6B25B88-6F62-9644-A90A-01C104291E5E}" presName="thickLine" presStyleLbl="alignNode1" presStyleIdx="0" presStyleCnt="4"/>
      <dgm:spPr/>
    </dgm:pt>
    <dgm:pt modelId="{0BE2A885-1FD6-DB42-B488-B6281CB7D81B}" type="pres">
      <dgm:prSet presAssocID="{F6B25B88-6F62-9644-A90A-01C104291E5E}" presName="horz1" presStyleCnt="0"/>
      <dgm:spPr/>
    </dgm:pt>
    <dgm:pt modelId="{FEA9EFEA-D454-9D41-BD16-7D52DA293650}" type="pres">
      <dgm:prSet presAssocID="{F6B25B88-6F62-9644-A90A-01C104291E5E}" presName="tx1" presStyleLbl="revTx" presStyleIdx="0" presStyleCnt="4"/>
      <dgm:spPr/>
    </dgm:pt>
    <dgm:pt modelId="{3B7D01F5-02BB-4A46-BAB1-EA9386DC7F23}" type="pres">
      <dgm:prSet presAssocID="{F6B25B88-6F62-9644-A90A-01C104291E5E}" presName="vert1" presStyleCnt="0"/>
      <dgm:spPr/>
    </dgm:pt>
    <dgm:pt modelId="{06772DD8-44CF-B141-A329-507838531FCC}" type="pres">
      <dgm:prSet presAssocID="{10E78F7E-6BFE-4406-8DD6-E26CC76342B3}" presName="thickLine" presStyleLbl="alignNode1" presStyleIdx="1" presStyleCnt="4"/>
      <dgm:spPr/>
    </dgm:pt>
    <dgm:pt modelId="{09881C35-16B7-3B4E-8498-8571E675873B}" type="pres">
      <dgm:prSet presAssocID="{10E78F7E-6BFE-4406-8DD6-E26CC76342B3}" presName="horz1" presStyleCnt="0"/>
      <dgm:spPr/>
    </dgm:pt>
    <dgm:pt modelId="{2481B952-9E34-AC45-BC78-508BD1EFE44E}" type="pres">
      <dgm:prSet presAssocID="{10E78F7E-6BFE-4406-8DD6-E26CC76342B3}" presName="tx1" presStyleLbl="revTx" presStyleIdx="1" presStyleCnt="4"/>
      <dgm:spPr/>
    </dgm:pt>
    <dgm:pt modelId="{4E8EAAFD-A286-ED42-A5CB-E24A8B2A6ECD}" type="pres">
      <dgm:prSet presAssocID="{10E78F7E-6BFE-4406-8DD6-E26CC76342B3}" presName="vert1" presStyleCnt="0"/>
      <dgm:spPr/>
    </dgm:pt>
    <dgm:pt modelId="{DFC1973F-589F-7A4B-90A4-EEA2BE9071C0}" type="pres">
      <dgm:prSet presAssocID="{51BE1DCF-9679-4A2A-84E9-2922DC7C1109}" presName="thickLine" presStyleLbl="alignNode1" presStyleIdx="2" presStyleCnt="4"/>
      <dgm:spPr/>
    </dgm:pt>
    <dgm:pt modelId="{5EA5CA1F-0238-3A48-807A-179217F8D421}" type="pres">
      <dgm:prSet presAssocID="{51BE1DCF-9679-4A2A-84E9-2922DC7C1109}" presName="horz1" presStyleCnt="0"/>
      <dgm:spPr/>
    </dgm:pt>
    <dgm:pt modelId="{AD3358DD-DF49-0E49-B327-DF7BF9355A63}" type="pres">
      <dgm:prSet presAssocID="{51BE1DCF-9679-4A2A-84E9-2922DC7C1109}" presName="tx1" presStyleLbl="revTx" presStyleIdx="2" presStyleCnt="4"/>
      <dgm:spPr/>
    </dgm:pt>
    <dgm:pt modelId="{62F281CF-EA64-8A41-891D-5A1998DB7085}" type="pres">
      <dgm:prSet presAssocID="{51BE1DCF-9679-4A2A-84E9-2922DC7C1109}" presName="vert1" presStyleCnt="0"/>
      <dgm:spPr/>
    </dgm:pt>
    <dgm:pt modelId="{7909F855-08C5-B34D-8474-BC996294B66B}" type="pres">
      <dgm:prSet presAssocID="{6DAE66FC-65F8-E344-B695-5EA7FD18FC4C}" presName="thickLine" presStyleLbl="alignNode1" presStyleIdx="3" presStyleCnt="4"/>
      <dgm:spPr/>
    </dgm:pt>
    <dgm:pt modelId="{2127DC60-8582-F14B-8722-41BDFB4ABE43}" type="pres">
      <dgm:prSet presAssocID="{6DAE66FC-65F8-E344-B695-5EA7FD18FC4C}" presName="horz1" presStyleCnt="0"/>
      <dgm:spPr/>
    </dgm:pt>
    <dgm:pt modelId="{ACA968D3-C0D1-0C4B-B09D-647D95FB4A69}" type="pres">
      <dgm:prSet presAssocID="{6DAE66FC-65F8-E344-B695-5EA7FD18FC4C}" presName="tx1" presStyleLbl="revTx" presStyleIdx="3" presStyleCnt="4"/>
      <dgm:spPr/>
    </dgm:pt>
    <dgm:pt modelId="{8C23E89C-A973-A04B-AA23-44A15D4AE4F8}" type="pres">
      <dgm:prSet presAssocID="{6DAE66FC-65F8-E344-B695-5EA7FD18FC4C}" presName="vert1" presStyleCnt="0"/>
      <dgm:spPr/>
    </dgm:pt>
  </dgm:ptLst>
  <dgm:cxnLst>
    <dgm:cxn modelId="{39F1F30B-80B5-1F4F-BB44-293828E1FD5E}" type="presOf" srcId="{C318E903-D736-4C6C-95F2-C8DC7AE7F4AF}" destId="{693A72FD-B5A1-BF45-9E67-2B6FA01F1627}" srcOrd="0" destOrd="0" presId="urn:microsoft.com/office/officeart/2008/layout/LinedList"/>
    <dgm:cxn modelId="{F05D1B1B-C561-FA4C-84DB-E641AB594695}" type="presOf" srcId="{51BE1DCF-9679-4A2A-84E9-2922DC7C1109}" destId="{AD3358DD-DF49-0E49-B327-DF7BF9355A63}" srcOrd="0" destOrd="0" presId="urn:microsoft.com/office/officeart/2008/layout/LinedList"/>
    <dgm:cxn modelId="{79EB7832-8A03-46AB-B755-8CF97419DD03}" srcId="{C318E903-D736-4C6C-95F2-C8DC7AE7F4AF}" destId="{10E78F7E-6BFE-4406-8DD6-E26CC76342B3}" srcOrd="1" destOrd="0" parTransId="{71D3BAE3-D1D8-4E53-8F7E-74F24A18679B}" sibTransId="{E2A48CB4-E1D5-45B4-AF2C-663861DE173D}"/>
    <dgm:cxn modelId="{F5056B87-A0DD-3D43-B631-D15A09EAC6EA}" type="presOf" srcId="{6DAE66FC-65F8-E344-B695-5EA7FD18FC4C}" destId="{ACA968D3-C0D1-0C4B-B09D-647D95FB4A69}" srcOrd="0" destOrd="0" presId="urn:microsoft.com/office/officeart/2008/layout/LinedList"/>
    <dgm:cxn modelId="{46CFFDA0-F9BC-0C4D-8384-E7079DE6A448}" type="presOf" srcId="{10E78F7E-6BFE-4406-8DD6-E26CC76342B3}" destId="{2481B952-9E34-AC45-BC78-508BD1EFE44E}" srcOrd="0" destOrd="0" presId="urn:microsoft.com/office/officeart/2008/layout/LinedList"/>
    <dgm:cxn modelId="{3C49BDA7-271A-4C31-8916-488EE22DF27B}" srcId="{C318E903-D736-4C6C-95F2-C8DC7AE7F4AF}" destId="{51BE1DCF-9679-4A2A-84E9-2922DC7C1109}" srcOrd="2" destOrd="0" parTransId="{909D2A5D-99C1-4004-B01B-EBF87AA58485}" sibTransId="{3943BFC2-E998-4876-9DD9-8CB48A479D0E}"/>
    <dgm:cxn modelId="{84E55BA9-8CB5-164E-824B-56B8D36DB46A}" type="presOf" srcId="{F6B25B88-6F62-9644-A90A-01C104291E5E}" destId="{FEA9EFEA-D454-9D41-BD16-7D52DA293650}" srcOrd="0" destOrd="0" presId="urn:microsoft.com/office/officeart/2008/layout/LinedList"/>
    <dgm:cxn modelId="{CD43F6BE-AC01-BF43-978E-011AECF18346}" srcId="{C318E903-D736-4C6C-95F2-C8DC7AE7F4AF}" destId="{F6B25B88-6F62-9644-A90A-01C104291E5E}" srcOrd="0" destOrd="0" parTransId="{A059A2B5-FBCC-8440-85DF-E5FEDABFE795}" sibTransId="{483EF6A8-4EE7-B847-A443-8A30D47821A4}"/>
    <dgm:cxn modelId="{401D37F2-FA2C-0C4D-B9C4-CC4DA1B1F67D}" srcId="{C318E903-D736-4C6C-95F2-C8DC7AE7F4AF}" destId="{6DAE66FC-65F8-E344-B695-5EA7FD18FC4C}" srcOrd="3" destOrd="0" parTransId="{B18A216A-3FBE-554D-9C42-E00147C3811D}" sibTransId="{B047496C-7E38-654C-9906-53FD5DC13690}"/>
    <dgm:cxn modelId="{BF863B9E-37AA-B346-BC41-841337BF9F93}" type="presParOf" srcId="{693A72FD-B5A1-BF45-9E67-2B6FA01F1627}" destId="{30267180-6CA5-6049-A44D-986867EBC6F0}" srcOrd="0" destOrd="0" presId="urn:microsoft.com/office/officeart/2008/layout/LinedList"/>
    <dgm:cxn modelId="{68EF3D4E-5C64-BE42-A044-B48CF5B5ED7F}" type="presParOf" srcId="{693A72FD-B5A1-BF45-9E67-2B6FA01F1627}" destId="{0BE2A885-1FD6-DB42-B488-B6281CB7D81B}" srcOrd="1" destOrd="0" presId="urn:microsoft.com/office/officeart/2008/layout/LinedList"/>
    <dgm:cxn modelId="{9E0A9686-C70A-844A-9C97-EE26C3EFCFB7}" type="presParOf" srcId="{0BE2A885-1FD6-DB42-B488-B6281CB7D81B}" destId="{FEA9EFEA-D454-9D41-BD16-7D52DA293650}" srcOrd="0" destOrd="0" presId="urn:microsoft.com/office/officeart/2008/layout/LinedList"/>
    <dgm:cxn modelId="{F05CCAA9-65A7-F746-8867-32D7A45D5D44}" type="presParOf" srcId="{0BE2A885-1FD6-DB42-B488-B6281CB7D81B}" destId="{3B7D01F5-02BB-4A46-BAB1-EA9386DC7F23}" srcOrd="1" destOrd="0" presId="urn:microsoft.com/office/officeart/2008/layout/LinedList"/>
    <dgm:cxn modelId="{DE5CF7E9-7D8C-3D49-8CD6-8900490ADFFF}" type="presParOf" srcId="{693A72FD-B5A1-BF45-9E67-2B6FA01F1627}" destId="{06772DD8-44CF-B141-A329-507838531FCC}" srcOrd="2" destOrd="0" presId="urn:microsoft.com/office/officeart/2008/layout/LinedList"/>
    <dgm:cxn modelId="{D01AAA90-F4D4-1E49-B05C-A07010B90214}" type="presParOf" srcId="{693A72FD-B5A1-BF45-9E67-2B6FA01F1627}" destId="{09881C35-16B7-3B4E-8498-8571E675873B}" srcOrd="3" destOrd="0" presId="urn:microsoft.com/office/officeart/2008/layout/LinedList"/>
    <dgm:cxn modelId="{43856F04-20DD-E24C-8158-28500C9A096E}" type="presParOf" srcId="{09881C35-16B7-3B4E-8498-8571E675873B}" destId="{2481B952-9E34-AC45-BC78-508BD1EFE44E}" srcOrd="0" destOrd="0" presId="urn:microsoft.com/office/officeart/2008/layout/LinedList"/>
    <dgm:cxn modelId="{A287C3A8-67C0-D44C-8803-DED9272CA769}" type="presParOf" srcId="{09881C35-16B7-3B4E-8498-8571E675873B}" destId="{4E8EAAFD-A286-ED42-A5CB-E24A8B2A6ECD}" srcOrd="1" destOrd="0" presId="urn:microsoft.com/office/officeart/2008/layout/LinedList"/>
    <dgm:cxn modelId="{CDFA3E32-19D8-9E4F-8B4C-79699309A38F}" type="presParOf" srcId="{693A72FD-B5A1-BF45-9E67-2B6FA01F1627}" destId="{DFC1973F-589F-7A4B-90A4-EEA2BE9071C0}" srcOrd="4" destOrd="0" presId="urn:microsoft.com/office/officeart/2008/layout/LinedList"/>
    <dgm:cxn modelId="{DC47AD9D-0865-4747-AF00-769974282FCD}" type="presParOf" srcId="{693A72FD-B5A1-BF45-9E67-2B6FA01F1627}" destId="{5EA5CA1F-0238-3A48-807A-179217F8D421}" srcOrd="5" destOrd="0" presId="urn:microsoft.com/office/officeart/2008/layout/LinedList"/>
    <dgm:cxn modelId="{4D6FE577-97C3-5E42-93C5-F079B3965988}" type="presParOf" srcId="{5EA5CA1F-0238-3A48-807A-179217F8D421}" destId="{AD3358DD-DF49-0E49-B327-DF7BF9355A63}" srcOrd="0" destOrd="0" presId="urn:microsoft.com/office/officeart/2008/layout/LinedList"/>
    <dgm:cxn modelId="{78B78E6C-05EB-0848-BC94-4B16793D257E}" type="presParOf" srcId="{5EA5CA1F-0238-3A48-807A-179217F8D421}" destId="{62F281CF-EA64-8A41-891D-5A1998DB7085}" srcOrd="1" destOrd="0" presId="urn:microsoft.com/office/officeart/2008/layout/LinedList"/>
    <dgm:cxn modelId="{7119BED2-1B3E-5746-BAC7-EA40CDF129DF}" type="presParOf" srcId="{693A72FD-B5A1-BF45-9E67-2B6FA01F1627}" destId="{7909F855-08C5-B34D-8474-BC996294B66B}" srcOrd="6" destOrd="0" presId="urn:microsoft.com/office/officeart/2008/layout/LinedList"/>
    <dgm:cxn modelId="{6E52F1AE-4A5A-0845-B60A-DF2C6A8B2016}" type="presParOf" srcId="{693A72FD-B5A1-BF45-9E67-2B6FA01F1627}" destId="{2127DC60-8582-F14B-8722-41BDFB4ABE43}" srcOrd="7" destOrd="0" presId="urn:microsoft.com/office/officeart/2008/layout/LinedList"/>
    <dgm:cxn modelId="{828BC5B8-6665-A246-B9D9-C01D937A22BD}" type="presParOf" srcId="{2127DC60-8582-F14B-8722-41BDFB4ABE43}" destId="{ACA968D3-C0D1-0C4B-B09D-647D95FB4A69}" srcOrd="0" destOrd="0" presId="urn:microsoft.com/office/officeart/2008/layout/LinedList"/>
    <dgm:cxn modelId="{41C37580-70B9-8C47-841D-1EB73A41FB01}" type="presParOf" srcId="{2127DC60-8582-F14B-8722-41BDFB4ABE43}" destId="{8C23E89C-A973-A04B-AA23-44A15D4AE4F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4715703-6E89-4C1C-A79F-ADC7458E71DC}">
      <dsp:nvSpPr>
        <dsp:cNvPr id="0" name=""/>
        <dsp:cNvSpPr/>
      </dsp:nvSpPr>
      <dsp:spPr>
        <a:xfrm>
          <a:off x="3375766" y="1500168"/>
          <a:ext cx="976732" cy="97673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B146072F-853B-44BE-BD15-613004EB8C9D}">
      <dsp:nvSpPr>
        <dsp:cNvPr id="0" name=""/>
        <dsp:cNvSpPr/>
      </dsp:nvSpPr>
      <dsp:spPr>
        <a:xfrm>
          <a:off x="2778875" y="2950683"/>
          <a:ext cx="21705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The risks that these attacks pose to your app</a:t>
          </a:r>
        </a:p>
      </dsp:txBody>
      <dsp:txXfrm>
        <a:off x="2778875" y="2950683"/>
        <a:ext cx="2170516" cy="720000"/>
      </dsp:txXfrm>
    </dsp:sp>
    <dsp:sp modelId="{E26B8124-2303-41D7-9370-D82374EB1341}">
      <dsp:nvSpPr>
        <dsp:cNvPr id="0" name=""/>
        <dsp:cNvSpPr/>
      </dsp:nvSpPr>
      <dsp:spPr>
        <a:xfrm>
          <a:off x="1153134" y="1426864"/>
          <a:ext cx="976732" cy="97673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CF58C90-0FC5-4773-B649-69D8B8B4453D}">
      <dsp:nvSpPr>
        <dsp:cNvPr id="0" name=""/>
        <dsp:cNvSpPr/>
      </dsp:nvSpPr>
      <dsp:spPr>
        <a:xfrm>
          <a:off x="568399" y="2950683"/>
          <a:ext cx="21705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Ways in which attackers might approach your app</a:t>
          </a:r>
        </a:p>
      </dsp:txBody>
      <dsp:txXfrm>
        <a:off x="568399" y="2950683"/>
        <a:ext cx="2170516" cy="720000"/>
      </dsp:txXfrm>
    </dsp:sp>
    <dsp:sp modelId="{A0A7CC4A-D2A5-44F6-BFA5-9C3B3EB7C0E9}">
      <dsp:nvSpPr>
        <dsp:cNvPr id="0" name=""/>
        <dsp:cNvSpPr/>
      </dsp:nvSpPr>
      <dsp:spPr>
        <a:xfrm>
          <a:off x="5926124" y="1542676"/>
          <a:ext cx="976732" cy="976732"/>
        </a:xfrm>
        <a:prstGeom prst="rect">
          <a:avLst/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a:blipFill>
        <a:ln w="10795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FF5A11-FE47-41FF-BC55-AD5A2CDC000F}">
      <dsp:nvSpPr>
        <dsp:cNvPr id="0" name=""/>
        <dsp:cNvSpPr/>
      </dsp:nvSpPr>
      <dsp:spPr>
        <a:xfrm>
          <a:off x="5329232" y="2824647"/>
          <a:ext cx="2170516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700" kern="1200" dirty="0"/>
            <a:t>A set of tools and techniques that you can use to protect your app</a:t>
          </a:r>
        </a:p>
      </dsp:txBody>
      <dsp:txXfrm>
        <a:off x="5329232" y="2824647"/>
        <a:ext cx="2170516" cy="72000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0267180-6CA5-6049-A44D-986867EBC6F0}">
      <dsp:nvSpPr>
        <dsp:cNvPr id="0" name=""/>
        <dsp:cNvSpPr/>
      </dsp:nvSpPr>
      <dsp:spPr>
        <a:xfrm>
          <a:off x="0" y="0"/>
          <a:ext cx="7315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FEA9EFEA-D454-9D41-BD16-7D52DA293650}">
      <dsp:nvSpPr>
        <dsp:cNvPr id="0" name=""/>
        <dsp:cNvSpPr/>
      </dsp:nvSpPr>
      <dsp:spPr>
        <a:xfrm>
          <a:off x="0" y="0"/>
          <a:ext cx="7315200" cy="749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Check Out </a:t>
          </a:r>
          <a:r>
            <a:rPr lang="en-US" sz="1200" b="1" i="0" kern="1200" dirty="0">
              <a:solidFill>
                <a:schemeClr val="accent2"/>
              </a:solidFill>
              <a:hlinkClick xmlns:r="http://schemas.openxmlformats.org/officeDocument/2006/relationships" r:id="rId1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Assembly Language: The (Sega) Genesis of Programming</a:t>
          </a:r>
          <a:r>
            <a:rPr lang="en-US" sz="1200" b="1" i="0" kern="1200" dirty="0"/>
            <a:t> tomorrow.</a:t>
          </a:r>
          <a:endParaRPr lang="en-US" sz="1200" kern="1200" dirty="0"/>
        </a:p>
      </dsp:txBody>
      <dsp:txXfrm>
        <a:off x="0" y="0"/>
        <a:ext cx="7315200" cy="749691"/>
      </dsp:txXfrm>
    </dsp:sp>
    <dsp:sp modelId="{06772DD8-44CF-B141-A329-507838531FCC}">
      <dsp:nvSpPr>
        <dsp:cNvPr id="0" name=""/>
        <dsp:cNvSpPr/>
      </dsp:nvSpPr>
      <dsp:spPr>
        <a:xfrm>
          <a:off x="0" y="749691"/>
          <a:ext cx="7315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2481B952-9E34-AC45-BC78-508BD1EFE44E}">
      <dsp:nvSpPr>
        <dsp:cNvPr id="0" name=""/>
        <dsp:cNvSpPr/>
      </dsp:nvSpPr>
      <dsp:spPr>
        <a:xfrm>
          <a:off x="0" y="749691"/>
          <a:ext cx="7315200" cy="749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Stop by our booth!</a:t>
          </a:r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200" kern="1200" dirty="0"/>
        </a:p>
      </dsp:txBody>
      <dsp:txXfrm>
        <a:off x="0" y="749691"/>
        <a:ext cx="7315200" cy="749691"/>
      </dsp:txXfrm>
    </dsp:sp>
    <dsp:sp modelId="{DFC1973F-589F-7A4B-90A4-EEA2BE9071C0}">
      <dsp:nvSpPr>
        <dsp:cNvPr id="0" name=""/>
        <dsp:cNvSpPr/>
      </dsp:nvSpPr>
      <dsp:spPr>
        <a:xfrm>
          <a:off x="0" y="1499382"/>
          <a:ext cx="7315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D3358DD-DF49-0E49-B327-DF7BF9355A63}">
      <dsp:nvSpPr>
        <dsp:cNvPr id="0" name=""/>
        <dsp:cNvSpPr/>
      </dsp:nvSpPr>
      <dsp:spPr>
        <a:xfrm>
          <a:off x="0" y="1499382"/>
          <a:ext cx="7315200" cy="749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/>
            <a:t>Reach me at </a:t>
          </a:r>
          <a:r>
            <a:rPr lang="en-US" sz="1200" kern="1200" dirty="0">
              <a:hlinkClick xmlns:r="http://schemas.openxmlformats.org/officeDocument/2006/relationships"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Ptefft@preemptive.com</a:t>
          </a:r>
          <a:endParaRPr lang="en-US" sz="1200" kern="1200" dirty="0"/>
        </a:p>
      </dsp:txBody>
      <dsp:txXfrm>
        <a:off x="0" y="1499382"/>
        <a:ext cx="7315200" cy="749691"/>
      </dsp:txXfrm>
    </dsp:sp>
    <dsp:sp modelId="{7909F855-08C5-B34D-8474-BC996294B66B}">
      <dsp:nvSpPr>
        <dsp:cNvPr id="0" name=""/>
        <dsp:cNvSpPr/>
      </dsp:nvSpPr>
      <dsp:spPr>
        <a:xfrm>
          <a:off x="0" y="2249073"/>
          <a:ext cx="7315200" cy="0"/>
        </a:xfrm>
        <a:prstGeom prst="line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</dsp:sp>
    <dsp:sp modelId="{ACA968D3-C0D1-0C4B-B09D-647D95FB4A69}">
      <dsp:nvSpPr>
        <dsp:cNvPr id="0" name=""/>
        <dsp:cNvSpPr/>
      </dsp:nvSpPr>
      <dsp:spPr>
        <a:xfrm>
          <a:off x="0" y="2249073"/>
          <a:ext cx="7315200" cy="74969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5720" tIns="45720" rIns="45720" bIns="45720" numCol="1" spcCol="1270" anchor="t" anchorCtr="0">
          <a:noAutofit/>
        </a:bodyPr>
        <a:lstStyle/>
        <a:p>
          <a:pPr marL="0" lvl="0" indent="0" algn="l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kern="1200" dirty="0">
              <a:solidFill>
                <a:schemeClr val="accent2"/>
              </a:solidFill>
              <a:hlinkClick xmlns:r="http://schemas.openxmlformats.org/officeDocument/2006/relationships" r:id="rId3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rPr>
            <a:t>https://github.com/preemptive/DashO-MoneyBank</a:t>
          </a:r>
          <a:endParaRPr lang="en-US" sz="1200" kern="1200" dirty="0"/>
        </a:p>
      </dsp:txBody>
      <dsp:txXfrm>
        <a:off x="0" y="2249073"/>
        <a:ext cx="7315200" cy="74969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F4F4AD9-10E4-9C47-9A98-1532C0B5AA8D}" type="datetimeFigureOut">
              <a:rPr lang="en-US" smtClean="0"/>
              <a:t>1/6/20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F5151BF-99B6-2943-A8CB-28CAE018E7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87700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rtl="0"/>
            <a:endParaRPr lang="en-US" b="0" dirty="0">
              <a:effectLst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688231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Talk about non-default rules to enhance protection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9184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to renaming demo</a:t>
            </a:r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464553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092156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865909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15031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to String Encryption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4146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9066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Connect back to string encryption/debugging</a:t>
            </a:r>
          </a:p>
          <a:p>
            <a:r>
              <a:rPr lang="en-US" dirty="0"/>
              <a:t>Connect to DRM concerns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96661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703093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92371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213170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431808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478095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79161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6680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9636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Steal Algorithms and Workflows -&gt; Oil fields story (trade secrets)</a:t>
            </a:r>
          </a:p>
          <a:p>
            <a:endParaRPr lang="en-US" dirty="0"/>
          </a:p>
          <a:p>
            <a:r>
              <a:rPr lang="en-US" dirty="0"/>
              <a:t>Produce Counterfeit Applications -&gt; User data loss: Counterfeit banking apps, Market share loss: Yoga App, Reputational damage: you-know-who story</a:t>
            </a:r>
          </a:p>
          <a:p>
            <a:endParaRPr lang="en-US" dirty="0"/>
          </a:p>
          <a:p>
            <a:r>
              <a:rPr lang="en-US" dirty="0"/>
              <a:t>Discover security vulnerabilities -&gt; Insecure storage of data on the client side, server side vulnerabilities. (best not to write in vulnerabilities but…)</a:t>
            </a:r>
          </a:p>
          <a:p>
            <a:r>
              <a:rPr lang="en-US" dirty="0"/>
              <a:t>API Scraping</a:t>
            </a:r>
          </a:p>
          <a:p>
            <a:endParaRPr lang="en-US" dirty="0"/>
          </a:p>
          <a:p>
            <a:r>
              <a:rPr lang="en-US" dirty="0"/>
              <a:t>Steal Data -&gt; Credentials, Financial Data, Medical Data, Copyrighted Material (DRM)</a:t>
            </a:r>
          </a:p>
          <a:p>
            <a:r>
              <a:rPr lang="en-US" dirty="0"/>
              <a:t>Regulations (HIPAA, PCI)</a:t>
            </a:r>
          </a:p>
          <a:p>
            <a:endParaRPr lang="en-US" dirty="0"/>
          </a:p>
          <a:p>
            <a:r>
              <a:rPr lang="en-US" dirty="0"/>
              <a:t>Access Gated Functionality -&gt; Trucking story, Sharing economy story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7841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614325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310898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858805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66701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What is it? What’s good about it</a:t>
            </a:r>
          </a:p>
          <a:p>
            <a:endParaRPr lang="en-US" dirty="0"/>
          </a:p>
          <a:p>
            <a:r>
              <a:rPr lang="en-US" dirty="0"/>
              <a:t>How do you get it? How do you configure it?</a:t>
            </a:r>
          </a:p>
          <a:p>
            <a:endParaRPr lang="en-US" dirty="0"/>
          </a:p>
          <a:p>
            <a:r>
              <a:rPr lang="en-US" dirty="0"/>
              <a:t>Not a complete solution. What does Google consider it to be for?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5151BF-99B6-2943-A8CB-28CAE018E7E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15229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69848" y="1298448"/>
            <a:ext cx="7315200" cy="3255264"/>
          </a:xfrm>
        </p:spPr>
        <p:txBody>
          <a:bodyPr anchor="b">
            <a:normAutofit/>
          </a:bodyPr>
          <a:lstStyle>
            <a:lvl1pPr algn="l">
              <a:defRPr sz="5900" spc="-100" baseline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15" y="4670246"/>
            <a:ext cx="7315200" cy="914400"/>
          </a:xfrm>
        </p:spPr>
        <p:txBody>
          <a:bodyPr anchor="t">
            <a:normAutofit/>
          </a:bodyPr>
          <a:lstStyle>
            <a:lvl1pPr marL="0" indent="0" algn="l">
              <a:buNone/>
              <a:defRPr sz="2200" cap="none" spc="0" baseline="0">
                <a:solidFill>
                  <a:schemeClr val="accent1">
                    <a:lumMod val="20000"/>
                    <a:lumOff val="80000"/>
                  </a:schemeClr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728250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57193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81000" y="990600"/>
            <a:ext cx="2819400" cy="4953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67912" y="868680"/>
            <a:ext cx="7315200" cy="5120640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883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2434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67912" y="1298448"/>
            <a:ext cx="7315200" cy="3255264"/>
          </a:xfrm>
        </p:spPr>
        <p:txBody>
          <a:bodyPr anchor="b">
            <a:normAutofit/>
          </a:bodyPr>
          <a:lstStyle>
            <a:lvl1pPr>
              <a:defRPr sz="5900" b="0" spc="-10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86200" y="4672584"/>
            <a:ext cx="7315200" cy="914400"/>
          </a:xfrm>
        </p:spPr>
        <p:txBody>
          <a:bodyPr anchor="t">
            <a:normAutofit/>
          </a:bodyPr>
          <a:lstStyle>
            <a:lvl1pPr marL="0" indent="0">
              <a:buNone/>
              <a:defRPr sz="2200" cap="none" spc="0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25573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67912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818120" y="868680"/>
            <a:ext cx="347472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5545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7912" y="1023586"/>
            <a:ext cx="3474720" cy="807720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7912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818463" y="1023586"/>
            <a:ext cx="3474720" cy="813171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000" b="1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818463" y="1930936"/>
            <a:ext cx="3474720" cy="402336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11" name="Footer Placeholder 10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2" name="Slide Number Placeholder 1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149950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7" name="Footer Placeholder 6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8" name="Slide Number Placeholder 7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601176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71559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67912" y="868680"/>
            <a:ext cx="7315200" cy="5120640"/>
          </a:xfrm>
        </p:spPr>
        <p:txBody>
          <a:bodyPr/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4176"/>
            <a:ext cx="2834640" cy="2321990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82848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6032" y="1143000"/>
            <a:ext cx="2834640" cy="237744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570644" y="767419"/>
            <a:ext cx="8115230" cy="5330952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6032" y="3493008"/>
            <a:ext cx="2834640" cy="2322576"/>
          </a:xfrm>
        </p:spPr>
        <p:txBody>
          <a:bodyPr anchor="t">
            <a:normAutofit/>
          </a:bodyPr>
          <a:lstStyle>
            <a:lvl1pPr marL="0" indent="0">
              <a:lnSpc>
                <a:spcPct val="100000"/>
              </a:lnSpc>
              <a:buNone/>
              <a:defRPr sz="14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3499101" y="6356350"/>
            <a:ext cx="5911517" cy="365125"/>
          </a:xfrm>
        </p:spPr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94147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Rectangle 37"/>
          <p:cNvSpPr/>
          <p:nvPr/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869268" y="864108"/>
            <a:ext cx="7315200" cy="512064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62465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fld id="{F7D1D38C-BF8C-0F4F-99BB-1AF80C951D22}" type="datetimeFigureOut">
              <a:rPr lang="en-US" smtClean="0"/>
              <a:t>1/6/20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869268" y="6356350"/>
            <a:ext cx="59115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34135" y="6356350"/>
            <a:ext cx="15309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accent1"/>
                </a:solidFill>
              </a:defRPr>
            </a:lvl1pPr>
          </a:lstStyle>
          <a:p>
            <a:fld id="{A3B9A284-6A8A-314D-9FCF-133E6482ED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49613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37" r:id="rId1"/>
    <p:sldLayoutId id="2147483938" r:id="rId2"/>
    <p:sldLayoutId id="2147483939" r:id="rId3"/>
    <p:sldLayoutId id="2147483940" r:id="rId4"/>
    <p:sldLayoutId id="2147483941" r:id="rId5"/>
    <p:sldLayoutId id="2147483942" r:id="rId6"/>
    <p:sldLayoutId id="2147483943" r:id="rId7"/>
    <p:sldLayoutId id="2147483944" r:id="rId8"/>
    <p:sldLayoutId id="2147483945" r:id="rId9"/>
    <p:sldLayoutId id="2147483946" r:id="rId10"/>
    <p:sldLayoutId id="214748394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 spc="-60" baseline="0">
          <a:solidFill>
            <a:srgbClr val="FFFFFF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lnSpc>
          <a:spcPct val="90000"/>
        </a:lnSpc>
        <a:spcBef>
          <a:spcPts val="1200"/>
        </a:spcBef>
        <a:buClr>
          <a:schemeClr val="accent1"/>
        </a:buClr>
        <a:buFont typeface="Wingdings 2" pitchFamily="18" charset="2"/>
        <a:buChar char="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18288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250"/>
        </a:spcBef>
        <a:spcAft>
          <a:spcPts val="250"/>
        </a:spcAft>
        <a:buClr>
          <a:schemeClr val="accent1"/>
        </a:buClr>
        <a:buFont typeface="Wingdings 2" pitchFamily="18" charset="2"/>
        <a:buChar char="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tefft@preemptive.com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hyperlink" Target="https://creativecommons.org/licenses/by-sa/2.0/" TargetMode="External"/><Relationship Id="rId13" Type="http://schemas.openxmlformats.org/officeDocument/2006/relationships/hyperlink" Target="https://commons.wikimedia.org/wiki/File:Fish-hook.JPG" TargetMode="External"/><Relationship Id="rId18" Type="http://schemas.openxmlformats.org/officeDocument/2006/relationships/hyperlink" Target="https://pixabay.com/photos/marionettes-puppets-strings-801970/" TargetMode="External"/><Relationship Id="rId3" Type="http://schemas.openxmlformats.org/officeDocument/2006/relationships/hyperlink" Target="https://www.maxpixel.net/Skull-Pirates-Flag-Pirate-Crossbones-Jolly-Roger-4249213" TargetMode="External"/><Relationship Id="rId21" Type="http://schemas.openxmlformats.org/officeDocument/2006/relationships/hyperlink" Target="https://pxhere.com/en/photo/1190825" TargetMode="External"/><Relationship Id="rId7" Type="http://schemas.openxmlformats.org/officeDocument/2006/relationships/hyperlink" Target="https://www.flickr.com/photos/hernanpc/" TargetMode="External"/><Relationship Id="rId12" Type="http://schemas.openxmlformats.org/officeDocument/2006/relationships/hyperlink" Target="https://www.flickr.com/photos/wfryer/5165070448" TargetMode="External"/><Relationship Id="rId17" Type="http://schemas.openxmlformats.org/officeDocument/2006/relationships/hyperlink" Target="https://en.m.wikipedia.org/wiki/File:Loudoun_Castle_wax_seal.jpg" TargetMode="External"/><Relationship Id="rId2" Type="http://schemas.openxmlformats.org/officeDocument/2006/relationships/notesSlide" Target="../notesSlides/notesSlide22.xml"/><Relationship Id="rId16" Type="http://schemas.openxmlformats.org/officeDocument/2006/relationships/hyperlink" Target="https://www.flickr.com/photos/lennartt/7767347502" TargetMode="External"/><Relationship Id="rId20" Type="http://schemas.openxmlformats.org/officeDocument/2006/relationships/hyperlink" Target="https://www.flickr.com/photos/ideonexus/5175383269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flickr.com/photos/hernanpc/7115374283" TargetMode="External"/><Relationship Id="rId11" Type="http://schemas.openxmlformats.org/officeDocument/2006/relationships/hyperlink" Target="https://www.flickr.com/photos/stockcatalog/26406043977" TargetMode="External"/><Relationship Id="rId5" Type="http://schemas.openxmlformats.org/officeDocument/2006/relationships/hyperlink" Target="https://commons.wikimedia.org/wiki/File:Java_source2.svg" TargetMode="External"/><Relationship Id="rId15" Type="http://schemas.openxmlformats.org/officeDocument/2006/relationships/hyperlink" Target="https://www.needpix.com/photo/download/890298/alarm-system-emergency-alarm-security-yellow-red-lamp-free-pictures-free-photos" TargetMode="External"/><Relationship Id="rId23" Type="http://schemas.openxmlformats.org/officeDocument/2006/relationships/hyperlink" Target="https://commons.wikimedia.org/wiki/File:Peanut_Butter_and_Jelly_Sandwich.jpg" TargetMode="External"/><Relationship Id="rId10" Type="http://schemas.openxmlformats.org/officeDocument/2006/relationships/hyperlink" Target="https://creativecommons.org/licenses/by/2.0/" TargetMode="External"/><Relationship Id="rId19" Type="http://schemas.openxmlformats.org/officeDocument/2006/relationships/hyperlink" Target="https://pxhere.com/en/photo/1059270" TargetMode="External"/><Relationship Id="rId4" Type="http://schemas.openxmlformats.org/officeDocument/2006/relationships/hyperlink" Target="https://www.pexels.com/photo/computer-cyber-hacker-hacking-163009/" TargetMode="External"/><Relationship Id="rId9" Type="http://schemas.openxmlformats.org/officeDocument/2006/relationships/hyperlink" Target="https://www.flickr.com/photos/peterhess/2976755407" TargetMode="External"/><Relationship Id="rId14" Type="http://schemas.openxmlformats.org/officeDocument/2006/relationships/hyperlink" Target="https://www.flickr.com/photos/mnuernberger/21080094622" TargetMode="External"/><Relationship Id="rId22" Type="http://schemas.openxmlformats.org/officeDocument/2006/relationships/hyperlink" Target="https://pxhere.com/en/photo/1048601" TargetMode="Externa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2.xml"/><Relationship Id="rId3" Type="http://schemas.openxmlformats.org/officeDocument/2006/relationships/image" Target="../media/image22.png"/><Relationship Id="rId7" Type="http://schemas.openxmlformats.org/officeDocument/2006/relationships/diagramQuickStyle" Target="../diagrams/quickStyle2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2.xml"/><Relationship Id="rId5" Type="http://schemas.openxmlformats.org/officeDocument/2006/relationships/diagramData" Target="../diagrams/data2.xml"/><Relationship Id="rId4" Type="http://schemas.openxmlformats.org/officeDocument/2006/relationships/image" Target="../media/image23.svg"/><Relationship Id="rId9" Type="http://schemas.microsoft.com/office/2007/relationships/diagramDrawing" Target="../diagrams/drawing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898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23E208-EAFE-6840-9F68-B60DB3B4826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Think Like an Attacker to Protect Your App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E347068-B9CB-004D-B077-14D46B4262D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Peter Tefft</a:t>
            </a:r>
          </a:p>
          <a:p>
            <a:r>
              <a:rPr lang="en-US" dirty="0"/>
              <a:t>Software Engineer at PreEmptive</a:t>
            </a:r>
          </a:p>
        </p:txBody>
      </p:sp>
    </p:spTree>
    <p:extLst>
      <p:ext uri="{BB962C8B-B14F-4D97-AF65-F5344CB8AC3E}">
        <p14:creationId xmlns:p14="http://schemas.microsoft.com/office/powerpoint/2010/main" val="351372174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9052EB-5D69-FB44-AFD3-8A121FCBDB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Renaming Obfuscation Decompiled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B97F76-B15D-4945-A951-291D70EF83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chemeClr val="tx1"/>
                </a:solidFill>
              </a:rPr>
              <a:t>Using the same </a:t>
            </a:r>
            <a:r>
              <a:rPr lang="en-US" sz="3200" dirty="0" err="1">
                <a:solidFill>
                  <a:schemeClr val="tx1"/>
                </a:solidFill>
              </a:rPr>
              <a:t>MoneyBank</a:t>
            </a:r>
            <a:r>
              <a:rPr lang="en-US" sz="3200" dirty="0">
                <a:solidFill>
                  <a:schemeClr val="tx1"/>
                </a:solidFill>
              </a:rPr>
              <a:t> sample</a:t>
            </a:r>
          </a:p>
          <a:p>
            <a:r>
              <a:rPr lang="en-US" sz="3200" dirty="0">
                <a:solidFill>
                  <a:schemeClr val="tx1"/>
                </a:solidFill>
              </a:rPr>
              <a:t>Using some non-default rules:</a:t>
            </a:r>
          </a:p>
          <a:p>
            <a:pPr lvl="1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allowaccessmodification</a:t>
            </a: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sz="2800" dirty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</a:t>
            </a:r>
            <a:r>
              <a:rPr lang="en-US" sz="2800" dirty="0" err="1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repackageclasses</a:t>
            </a:r>
            <a:endParaRPr lang="en-US" sz="2800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0289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20D4ABE0-CA93-724E-9350-3D33A3A0538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1846428" y="4807"/>
            <a:ext cx="10353484" cy="687536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E74F348-3BEA-3C47-9893-120F1FBC46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String Encryption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4DCD3FB1-04A6-4B3A-BB2E-C6DE2011672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n-US" sz="2400" dirty="0"/>
              <a:t>Replaces string constants with encrypted versions</a:t>
            </a:r>
          </a:p>
          <a:p>
            <a:r>
              <a:rPr lang="en-US" sz="2400" dirty="0"/>
              <a:t>Unencrypted string constants can give a lot of insight into your code</a:t>
            </a:r>
          </a:p>
          <a:p>
            <a:r>
              <a:rPr lang="en-US" sz="2400" dirty="0"/>
              <a:t>Requires additional instructions to be added to the code, but not too many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041713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4">
            <a:extLst>
              <a:ext uri="{FF2B5EF4-FFF2-40B4-BE49-F238E27FC236}">
                <a16:creationId xmlns:a16="http://schemas.microsoft.com/office/drawing/2014/main" id="{B0D0C7EC-8F38-E142-808F-94D90E8B15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135" r="-1" b="-1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B835268-DD62-DB42-B004-0DF8EA32C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Control Flow Obfuscation</a:t>
            </a: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C728DE67-DF11-44CE-97AB-0D37500965E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n-US" sz="2800" dirty="0"/>
              <a:t>Changes the flow of method code</a:t>
            </a:r>
          </a:p>
          <a:p>
            <a:r>
              <a:rPr lang="en-US" sz="2800" dirty="0"/>
              <a:t>Can frustrate or stop decompilers</a:t>
            </a:r>
          </a:p>
          <a:p>
            <a:r>
              <a:rPr lang="en-US" sz="2800" dirty="0"/>
              <a:t>Some performance penalty</a:t>
            </a: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848408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Rectangle 20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4647D-EA25-F340-9715-5ADD6B0F19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622" y="1298448"/>
            <a:ext cx="7187529" cy="2951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spc="-100" dirty="0"/>
              <a:t>Static Protection Demo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36111279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F673A87A-726F-D941-B13F-607AD6B059C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t="1010" r="9092" b="22363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C9A7AF6-70F3-F94D-82F6-6E579FB3E5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 dirty="0">
                <a:solidFill>
                  <a:schemeClr val="bg1"/>
                </a:solidFill>
              </a:rPr>
              <a:t>Runtime Analysis and Attacks</a:t>
            </a:r>
          </a:p>
        </p:txBody>
      </p:sp>
    </p:spTree>
    <p:extLst>
      <p:ext uri="{BB962C8B-B14F-4D97-AF65-F5344CB8AC3E}">
        <p14:creationId xmlns:p14="http://schemas.microsoft.com/office/powerpoint/2010/main" val="18768091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7712A1-5742-0248-A441-823782C211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784" r="18344" b="1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912762-2134-594B-9525-F9042E9D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Debugging Tools and Hooking Frameworks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CA523F-4169-A040-8385-1EF878A1F1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en-US" dirty="0"/>
              <a:t>Debugging tools: The same tools that you use during development</a:t>
            </a:r>
          </a:p>
          <a:p>
            <a:r>
              <a:rPr lang="en-US" dirty="0"/>
              <a:t>Hooking tools: Attach callbacks to methods in an app</a:t>
            </a:r>
          </a:p>
          <a:p>
            <a:pPr lvl="1"/>
            <a:r>
              <a:rPr lang="en-US" dirty="0"/>
              <a:t>Frida, Substrate, </a:t>
            </a:r>
            <a:r>
              <a:rPr lang="en-US" dirty="0" err="1"/>
              <a:t>Xposed</a:t>
            </a:r>
            <a:r>
              <a:rPr lang="en-US" dirty="0"/>
              <a:t>, </a:t>
            </a:r>
            <a:r>
              <a:rPr lang="en-US" dirty="0" err="1"/>
              <a:t>Drozer</a:t>
            </a:r>
            <a:r>
              <a:rPr lang="en-US" dirty="0"/>
              <a:t>, </a:t>
            </a:r>
            <a:r>
              <a:rPr lang="en-US" dirty="0" err="1"/>
              <a:t>ARTDroid</a:t>
            </a:r>
            <a:r>
              <a:rPr lang="en-US" dirty="0"/>
              <a:t>…</a:t>
            </a:r>
          </a:p>
          <a:p>
            <a:r>
              <a:rPr lang="en-US" dirty="0"/>
              <a:t>Inspect and modify data at runtime</a:t>
            </a:r>
          </a:p>
          <a:p>
            <a:r>
              <a:rPr lang="en-US" dirty="0"/>
              <a:t>Modify app behavior and hit unexpected states without changing the app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07444436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" name="Rectangle 19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Content Placeholder 7">
            <a:extLst>
              <a:ext uri="{FF2B5EF4-FFF2-40B4-BE49-F238E27FC236}">
                <a16:creationId xmlns:a16="http://schemas.microsoft.com/office/drawing/2014/main" id="{7ED7A23F-06DB-6A46-81FB-F61393C094A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714" r="-1" b="12995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368FF0-1575-DC4D-9725-F425ED6339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Tampering</a:t>
            </a: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457358-2152-EC42-999D-E9C54977FC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n-US" dirty="0"/>
              <a:t>Your app can be altered and repackaged</a:t>
            </a:r>
          </a:p>
          <a:p>
            <a:pPr lvl="1"/>
            <a:r>
              <a:rPr lang="en-US" dirty="0"/>
              <a:t>Code changes, manifest changes, resource changes</a:t>
            </a:r>
          </a:p>
          <a:p>
            <a:pPr lvl="1"/>
            <a:r>
              <a:rPr lang="en-US" dirty="0"/>
              <a:t>Will be signed with a different certificate</a:t>
            </a:r>
          </a:p>
          <a:p>
            <a:r>
              <a:rPr lang="en-US" dirty="0"/>
              <a:t>Your app can be manipulated externally</a:t>
            </a:r>
          </a:p>
          <a:p>
            <a:pPr lvl="1"/>
            <a:r>
              <a:rPr lang="en-US" dirty="0"/>
              <a:t>Modification of behavior or spying via another app</a:t>
            </a:r>
          </a:p>
          <a:p>
            <a:pPr lvl="1"/>
            <a:r>
              <a:rPr lang="en-US" dirty="0"/>
              <a:t>Malware or launcher apps</a:t>
            </a:r>
          </a:p>
          <a:p>
            <a:r>
              <a:rPr lang="en-US" dirty="0"/>
              <a:t>User may or may not be complicit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1965328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29DC5A77-10C9-4ECF-B7EB-8D917F36A9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FFE28B5-FB16-49A9-B851-3C35FAC0CA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10905976" cy="1651133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1220B53-DED5-F048-8E26-1408C3678D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00754" y="1087374"/>
            <a:ext cx="8983489" cy="1000978"/>
          </a:xfrm>
        </p:spPr>
        <p:txBody>
          <a:bodyPr>
            <a:normAutofit/>
          </a:bodyPr>
          <a:lstStyle/>
          <a:p>
            <a:r>
              <a:rPr lang="en-US" dirty="0"/>
              <a:t>Tampering Demo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1014442-855A-4E0F-8D09-C314661A48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014533" y="758952"/>
            <a:ext cx="1185379" cy="1651133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B1ABF09-86CF-414E-88A5-2B84CC7232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63" y="2526526"/>
            <a:ext cx="1169701" cy="3563378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FE91770-CDBB-4D24-94E5-AD484F36C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79019" y="2526526"/>
            <a:ext cx="10920893" cy="3563377"/>
          </a:xfrm>
          <a:prstGeom prst="rect">
            <a:avLst/>
          </a:prstGeom>
          <a:solidFill>
            <a:schemeClr val="bg2">
              <a:lumMod val="60000"/>
              <a:lumOff val="40000"/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FF5F2C-040C-7242-BBC9-97742975786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600753" y="2535446"/>
            <a:ext cx="8983489" cy="3554457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Modify and replace code in APK</a:t>
            </a:r>
          </a:p>
          <a:p>
            <a:r>
              <a:rPr lang="en-US" dirty="0">
                <a:solidFill>
                  <a:schemeClr val="tx1"/>
                </a:solidFill>
              </a:rPr>
              <a:t>Convert </a:t>
            </a:r>
            <a:r>
              <a:rPr lang="en-US" dirty="0" err="1">
                <a:solidFill>
                  <a:schemeClr val="tx1"/>
                </a:solidFill>
              </a:rPr>
              <a:t>classes.dex</a:t>
            </a:r>
            <a:r>
              <a:rPr lang="en-US" dirty="0">
                <a:solidFill>
                  <a:schemeClr val="tx1"/>
                </a:solidFill>
              </a:rPr>
              <a:t> to a jar</a:t>
            </a:r>
          </a:p>
          <a:p>
            <a:r>
              <a:rPr lang="en-US" dirty="0">
                <a:solidFill>
                  <a:schemeClr val="tx1"/>
                </a:solidFill>
              </a:rPr>
              <a:t>Make a new jar with our modified class</a:t>
            </a:r>
          </a:p>
          <a:p>
            <a:r>
              <a:rPr lang="en-US" dirty="0">
                <a:solidFill>
                  <a:schemeClr val="tx1"/>
                </a:solidFill>
              </a:rPr>
              <a:t>Convert the new jar into a new </a:t>
            </a:r>
            <a:r>
              <a:rPr lang="en-US" dirty="0" err="1">
                <a:solidFill>
                  <a:schemeClr val="tx1"/>
                </a:solidFill>
              </a:rPr>
              <a:t>classes.dex</a:t>
            </a:r>
            <a:endParaRPr lang="en-US" dirty="0">
              <a:solidFill>
                <a:schemeClr val="tx1"/>
              </a:solidFill>
            </a:endParaRPr>
          </a:p>
          <a:p>
            <a:r>
              <a:rPr lang="en-US" dirty="0">
                <a:solidFill>
                  <a:schemeClr val="tx1"/>
                </a:solidFill>
              </a:rPr>
              <a:t>Make an APK with a new </a:t>
            </a:r>
            <a:r>
              <a:rPr lang="en-US" dirty="0" err="1">
                <a:solidFill>
                  <a:schemeClr val="tx1"/>
                </a:solidFill>
              </a:rPr>
              <a:t>classes.dex</a:t>
            </a:r>
            <a:r>
              <a:rPr lang="en-US" dirty="0">
                <a:solidFill>
                  <a:schemeClr val="tx1"/>
                </a:solidFill>
              </a:rPr>
              <a:t> and resign it</a:t>
            </a:r>
          </a:p>
        </p:txBody>
      </p:sp>
    </p:spTree>
    <p:extLst>
      <p:ext uri="{BB962C8B-B14F-4D97-AF65-F5344CB8AC3E}">
        <p14:creationId xmlns:p14="http://schemas.microsoft.com/office/powerpoint/2010/main" val="23637876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C8C22545-3900-3F4A-8132-9451ADA938F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-1" b="1570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4836E84-DD13-C04E-A001-86136DD9652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Why Runtime Attacks Matter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8D3D52-557D-4140-B1B9-EABB3F28A49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n-US" dirty="0"/>
              <a:t>Undermines static protections</a:t>
            </a:r>
          </a:p>
          <a:p>
            <a:r>
              <a:rPr lang="en-US" dirty="0"/>
              <a:t>Allows access to sensitive data in memory</a:t>
            </a:r>
          </a:p>
          <a:p>
            <a:r>
              <a:rPr lang="en-US" dirty="0"/>
              <a:t>Exposes security vulnerabilities</a:t>
            </a:r>
          </a:p>
          <a:p>
            <a:r>
              <a:rPr lang="en-US" dirty="0"/>
              <a:t>Access gated content/functionality, cheating</a:t>
            </a:r>
          </a:p>
          <a:p>
            <a:r>
              <a:rPr lang="en-US" dirty="0"/>
              <a:t>Counterfeit apps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1340231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E1530D0-282A-E242-8CB6-B98043E90E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200" r="9092" b="4949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A04FF9A-C0CE-3143-B228-274063E987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 dirty="0">
                <a:solidFill>
                  <a:schemeClr val="bg1"/>
                </a:solidFill>
              </a:rPr>
              <a:t>Runtime Defenses</a:t>
            </a:r>
          </a:p>
        </p:txBody>
      </p:sp>
    </p:spTree>
    <p:extLst>
      <p:ext uri="{BB962C8B-B14F-4D97-AF65-F5344CB8AC3E}">
        <p14:creationId xmlns:p14="http://schemas.microsoft.com/office/powerpoint/2010/main" val="594857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4F645BF8-7885-4398-80BC-4C0DF24F5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212FB65-CD2B-4005-B910-132DCE19FC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6BC988D-A8D4-3646-A2FA-EE08EB2448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Who I Am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8C7CBF-A7C8-F742-86B2-D32865E88F2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3869268" y="864108"/>
            <a:ext cx="7315200" cy="2998765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Peter Tefft</a:t>
            </a:r>
          </a:p>
          <a:p>
            <a:r>
              <a:rPr lang="en-US" dirty="0"/>
              <a:t>Software Engineer @ PreEmptive</a:t>
            </a:r>
          </a:p>
          <a:p>
            <a:r>
              <a:rPr lang="en-US" dirty="0"/>
              <a:t>Developer of </a:t>
            </a:r>
            <a:r>
              <a:rPr lang="en-US" dirty="0" err="1"/>
              <a:t>PreEmptive</a:t>
            </a:r>
            <a:r>
              <a:rPr lang="en-US" dirty="0"/>
              <a:t> Protection - </a:t>
            </a:r>
            <a:r>
              <a:rPr lang="en-US" dirty="0" err="1"/>
              <a:t>DashO</a:t>
            </a:r>
            <a:r>
              <a:rPr lang="en-US" dirty="0"/>
              <a:t> and its Gradle integrations</a:t>
            </a:r>
          </a:p>
          <a:p>
            <a:r>
              <a:rPr lang="en-US" dirty="0"/>
              <a:t>Board Game Enthusiast</a:t>
            </a:r>
          </a:p>
          <a:p>
            <a:r>
              <a:rPr lang="en-US" dirty="0"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Ptefft@preemptive.com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2FFB3B-EC91-D74F-8897-CBD1D11EC1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69268" y="4352850"/>
            <a:ext cx="7315200" cy="1536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006078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641121-9FE6-C14C-93A0-E492808C88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1635" r="-1" b="4074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4D38FD-77D6-334F-8845-258FB7725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Runtime Checks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2D1311-72A8-B244-9925-1FB62296CA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n-US" dirty="0"/>
              <a:t>Check your environment at runtime</a:t>
            </a:r>
          </a:p>
          <a:p>
            <a:pPr lvl="1"/>
            <a:r>
              <a:rPr lang="en-US" dirty="0"/>
              <a:t>Is Debugging enabled? Is there a debugger attached?</a:t>
            </a:r>
          </a:p>
          <a:p>
            <a:pPr lvl="1"/>
            <a:r>
              <a:rPr lang="en-US" dirty="0"/>
              <a:t>Is the device rooted? An emulator?</a:t>
            </a:r>
          </a:p>
          <a:p>
            <a:pPr lvl="1"/>
            <a:r>
              <a:rPr lang="en-US" dirty="0"/>
              <a:t>Is there a hooking framework around?</a:t>
            </a:r>
          </a:p>
          <a:p>
            <a:pPr lvl="1"/>
            <a:r>
              <a:rPr lang="en-US" dirty="0"/>
              <a:t>Has the package been tampered with?</a:t>
            </a:r>
          </a:p>
          <a:p>
            <a:r>
              <a:rPr lang="en-US" dirty="0"/>
              <a:t>Ad-hoc checks are hard to maintain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6235726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377C2-EB17-BA46-9D60-A8CFE49F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622" y="1298448"/>
            <a:ext cx="7187529" cy="2951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spc="-100" dirty="0"/>
              <a:t>Tamper Check Demo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8057884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5DA39B6-B60C-E848-B20B-B048B45B930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0254" r="9092" b="691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959AD66-7DE2-4A4F-9290-BE2FAC0DEA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100" spc="-100" dirty="0">
                <a:solidFill>
                  <a:schemeClr val="bg1"/>
                </a:solidFill>
              </a:rPr>
              <a:t>Protections are Better Together</a:t>
            </a:r>
          </a:p>
        </p:txBody>
      </p:sp>
    </p:spTree>
    <p:extLst>
      <p:ext uri="{BB962C8B-B14F-4D97-AF65-F5344CB8AC3E}">
        <p14:creationId xmlns:p14="http://schemas.microsoft.com/office/powerpoint/2010/main" val="171067611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FDD9264-A478-4B82-A891-2BEA8BF9F68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96537303-1BD4-C34C-A806-1E7C6956E4A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3"/>
          <a:srcRect r="9092" b="15457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C4D755E9-CEF5-43A7-A514-4664F25F39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61999"/>
            <a:ext cx="4642228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D6705E5-9A78-154E-89CA-DCB919F469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1298448"/>
            <a:ext cx="3685070" cy="325526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/>
              <a:t>Questions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BF879CD-ED15-450F-B829-699C694D2E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4975555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9C84F2-4677-164D-9E0E-035E73CFF1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Images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D2EE2-6A10-EA43-B9C2-813FC6C8DB4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83936" y="1765426"/>
            <a:ext cx="7300531" cy="4219322"/>
          </a:xfrm>
        </p:spPr>
        <p:txBody>
          <a:bodyPr>
            <a:normAutofit fontScale="25000" lnSpcReduction="20000"/>
          </a:bodyPr>
          <a:lstStyle/>
          <a:p>
            <a:r>
              <a:rPr lang="en-US" sz="2200" dirty="0">
                <a:solidFill>
                  <a:schemeClr val="accent2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https://www.maxpixel.net/Skull-Pirates-Flag-Pirate-Crossbones-Jolly-Roger-4249213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en-US" sz="2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https://www.pexels.com/photo/computer-cyber-hacker-hacking-163009/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en-US" sz="2200" dirty="0">
                <a:solidFill>
                  <a:schemeClr val="accent2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https://commons.wikimedia.org/wiki/File:Java_source2.svg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en-US" sz="2200" dirty="0">
                <a:solidFill>
                  <a:schemeClr val="accent2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https://www.flickr.com/photos/hernanpc/7115374283</a:t>
            </a:r>
            <a:r>
              <a:rPr lang="en-US" sz="2200" dirty="0">
                <a:solidFill>
                  <a:schemeClr val="accent2"/>
                </a:solidFill>
              </a:rPr>
              <a:t> by </a:t>
            </a:r>
            <a:r>
              <a:rPr lang="en-US" sz="2200" dirty="0">
                <a:solidFill>
                  <a:schemeClr val="accent2"/>
                </a:solidFill>
                <a:hlinkClick r:id="rId7" tooltip="Go to Hernán Piñera's photostream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Hernán Piñera</a:t>
            </a:r>
            <a:r>
              <a:rPr lang="en-US" sz="2200" dirty="0">
                <a:solidFill>
                  <a:schemeClr val="accent2"/>
                </a:solidFill>
              </a:rPr>
              <a:t> (</a:t>
            </a:r>
            <a:r>
              <a:rPr lang="en-US" sz="2200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Attribution/ShareAlike</a:t>
            </a:r>
            <a:r>
              <a:rPr lang="en-US" sz="2200" dirty="0">
                <a:solidFill>
                  <a:schemeClr val="accent2"/>
                </a:solidFill>
              </a:rPr>
              <a:t>)</a:t>
            </a:r>
          </a:p>
          <a:p>
            <a:r>
              <a:rPr lang="en-US" sz="2200" dirty="0">
                <a:solidFill>
                  <a:schemeClr val="accent2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https://www.pexels.com/photo/computer-cyber-hacker-hacking-163009/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en-US" sz="2200" dirty="0">
                <a:solidFill>
                  <a:schemeClr val="accent2"/>
                </a:solidFill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https://www.flickr.com/photos/peterhess/2976755407</a:t>
            </a:r>
            <a:r>
              <a:rPr lang="en-US" sz="2200" dirty="0">
                <a:solidFill>
                  <a:schemeClr val="accent2"/>
                </a:solidFill>
              </a:rPr>
              <a:t> (</a:t>
            </a:r>
            <a:r>
              <a:rPr lang="en-US" sz="2200" dirty="0">
                <a:solidFill>
                  <a:schemeClr val="accent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Attribution</a:t>
            </a:r>
            <a:r>
              <a:rPr lang="en-US" sz="2200" dirty="0">
                <a:solidFill>
                  <a:schemeClr val="accent2"/>
                </a:solidFill>
              </a:rPr>
              <a:t>)</a:t>
            </a:r>
          </a:p>
          <a:p>
            <a:r>
              <a:rPr lang="en-US" sz="2200" dirty="0">
                <a:solidFill>
                  <a:schemeClr val="accent2"/>
                </a:solidFill>
                <a:hlinkClick r:id="rId1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https://www.flickr.com/photos/stockcatalog/26406043977</a:t>
            </a:r>
            <a:r>
              <a:rPr lang="en-US" sz="2200" dirty="0">
                <a:solidFill>
                  <a:schemeClr val="accent2"/>
                </a:solidFill>
              </a:rPr>
              <a:t> (</a:t>
            </a:r>
            <a:r>
              <a:rPr lang="en-US" sz="2200" dirty="0">
                <a:solidFill>
                  <a:schemeClr val="accent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Attribution</a:t>
            </a:r>
            <a:r>
              <a:rPr lang="en-US" sz="2200" dirty="0">
                <a:solidFill>
                  <a:schemeClr val="accent2"/>
                </a:solidFill>
              </a:rPr>
              <a:t>)</a:t>
            </a:r>
          </a:p>
          <a:p>
            <a:r>
              <a:rPr lang="en-US" sz="2200" dirty="0">
                <a:solidFill>
                  <a:schemeClr val="accent2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https://www.flickr.com/photos/wfryer/5165070448</a:t>
            </a:r>
            <a:r>
              <a:rPr lang="en-US" sz="2200" dirty="0">
                <a:solidFill>
                  <a:schemeClr val="accent2"/>
                </a:solidFill>
              </a:rPr>
              <a:t> (</a:t>
            </a:r>
            <a:r>
              <a:rPr lang="en-US" sz="2200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Attribution-ShareAlike</a:t>
            </a:r>
            <a:r>
              <a:rPr lang="en-US" sz="2200" dirty="0">
                <a:solidFill>
                  <a:schemeClr val="accent2"/>
                </a:solidFill>
              </a:rPr>
              <a:t>)</a:t>
            </a:r>
          </a:p>
          <a:p>
            <a:r>
              <a:rPr lang="en-US" sz="2200" dirty="0">
                <a:solidFill>
                  <a:schemeClr val="accent2"/>
                </a:solidFill>
                <a:hlinkClick r:id="rId1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https://commons.wikimedia.org/wiki/File:Fish-hook.JPG</a:t>
            </a:r>
            <a:r>
              <a:rPr lang="en-US" sz="2200" dirty="0">
                <a:solidFill>
                  <a:schemeClr val="accent2"/>
                </a:solidFill>
              </a:rPr>
              <a:t> (</a:t>
            </a:r>
            <a:r>
              <a:rPr lang="en-US" sz="2200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Attribution-ShareAlike</a:t>
            </a:r>
            <a:r>
              <a:rPr lang="en-US" sz="2200" dirty="0">
                <a:solidFill>
                  <a:schemeClr val="accent2"/>
                </a:solidFill>
              </a:rPr>
              <a:t>)</a:t>
            </a:r>
          </a:p>
          <a:p>
            <a:r>
              <a:rPr lang="en-US" sz="2200" dirty="0">
                <a:solidFill>
                  <a:schemeClr val="accent2"/>
                </a:solidFill>
                <a:hlinkClick r:id="rId1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https://www.flickr.com/photos/mnuernberger/21080094622</a:t>
            </a:r>
            <a:r>
              <a:rPr lang="en-US" sz="2200" dirty="0">
                <a:solidFill>
                  <a:schemeClr val="accent2"/>
                </a:solidFill>
              </a:rPr>
              <a:t> (</a:t>
            </a:r>
            <a:r>
              <a:rPr lang="en-US" sz="2200" dirty="0">
                <a:solidFill>
                  <a:schemeClr val="accent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Attribution</a:t>
            </a:r>
            <a:r>
              <a:rPr lang="en-US" sz="2200" dirty="0">
                <a:solidFill>
                  <a:schemeClr val="accent2"/>
                </a:solidFill>
              </a:rPr>
              <a:t>)</a:t>
            </a:r>
          </a:p>
          <a:p>
            <a:r>
              <a:rPr lang="en-US" sz="2200" dirty="0">
                <a:solidFill>
                  <a:schemeClr val="accent2"/>
                </a:solidFill>
                <a:hlinkClick r:id="rId1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https://www.needpix.com/photo/download/890298/alarm-system-emergency-alarm-security-yellow-red-lamp-free-pictures-free-photos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en-US" sz="2200" dirty="0">
                <a:solidFill>
                  <a:schemeClr val="accent2"/>
                </a:solidFill>
                <a:hlinkClick r:id="rId1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https://www.flickr.com/photos/lennartt/7767347502</a:t>
            </a:r>
            <a:r>
              <a:rPr lang="en-US" sz="2200" dirty="0">
                <a:solidFill>
                  <a:schemeClr val="accent2"/>
                </a:solidFill>
              </a:rPr>
              <a:t> (</a:t>
            </a:r>
            <a:r>
              <a:rPr lang="en-US" sz="2200" dirty="0">
                <a:solidFill>
                  <a:schemeClr val="accent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Attribution</a:t>
            </a:r>
            <a:r>
              <a:rPr lang="en-US" sz="2200" dirty="0">
                <a:solidFill>
                  <a:schemeClr val="accent2"/>
                </a:solidFill>
              </a:rPr>
              <a:t>)</a:t>
            </a:r>
          </a:p>
          <a:p>
            <a:r>
              <a:rPr lang="en-US" sz="2200" dirty="0">
                <a:solidFill>
                  <a:schemeClr val="accent2"/>
                </a:solidFill>
                <a:hlinkClick r:id="rId1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https://en.m.wikipedia.org/wiki/File:Loudoun_Castle_wax_seal.jpg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en-US" sz="2200" dirty="0">
                <a:solidFill>
                  <a:schemeClr val="accent2"/>
                </a:solidFill>
                <a:hlinkClick r:id="rId1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https://pixabay.com/photos/marionettes-puppets-strings-801970/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en-US" sz="2200" dirty="0">
                <a:solidFill>
                  <a:schemeClr val="accent2"/>
                </a:solidFill>
                <a:hlinkClick r:id="rId1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https://pxhere.com/en/photo/1059270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en-US" sz="2200" dirty="0">
                <a:solidFill>
                  <a:schemeClr val="accent2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https://www.flickr.com/photos/ideonexus/5175383269 </a:t>
            </a:r>
            <a:r>
              <a:rPr lang="en-US" sz="2200" dirty="0">
                <a:solidFill>
                  <a:schemeClr val="accent2"/>
                </a:solidFill>
              </a:rPr>
              <a:t>(</a:t>
            </a:r>
            <a:r>
              <a:rPr lang="en-US" sz="2200" dirty="0">
                <a:solidFill>
                  <a:schemeClr val="accent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Attribution</a:t>
            </a:r>
            <a:r>
              <a:rPr lang="en-US" sz="2200" dirty="0">
                <a:solidFill>
                  <a:schemeClr val="accent2"/>
                </a:solidFill>
              </a:rPr>
              <a:t>)</a:t>
            </a:r>
          </a:p>
          <a:p>
            <a:r>
              <a:rPr lang="en-US" sz="2200" dirty="0">
                <a:solidFill>
                  <a:schemeClr val="accent2"/>
                </a:solidFill>
                <a:hlinkClick r:id="rId21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https://pxhere.com/en/photo/1190825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en-US" sz="2200" dirty="0">
                <a:solidFill>
                  <a:schemeClr val="accent2"/>
                </a:solidFill>
                <a:hlinkClick r:id="rId2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https://pxhere.com/en/photo/1048601</a:t>
            </a:r>
            <a:endParaRPr lang="en-US" sz="2200" dirty="0">
              <a:solidFill>
                <a:schemeClr val="accent2"/>
              </a:solidFill>
            </a:endParaRPr>
          </a:p>
          <a:p>
            <a:r>
              <a:rPr lang="en-US" sz="2400" dirty="0">
                <a:solidFill>
                  <a:schemeClr val="accent2"/>
                </a:solidFill>
                <a:hlinkClick r:id="rId2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https://www.flickr.com/photos/ideonexus/5175383269 </a:t>
            </a:r>
            <a:r>
              <a:rPr lang="en-US" sz="2400" dirty="0">
                <a:solidFill>
                  <a:schemeClr val="bg1"/>
                </a:solidFill>
              </a:rPr>
              <a:t>(</a:t>
            </a:r>
            <a:r>
              <a:rPr lang="en-US" sz="2400" dirty="0">
                <a:solidFill>
                  <a:schemeClr val="accent2"/>
                </a:solidFill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Attribution</a:t>
            </a:r>
            <a:r>
              <a:rPr lang="en-US" sz="2400" dirty="0">
                <a:solidFill>
                  <a:schemeClr val="bg1"/>
                </a:solidFill>
              </a:rPr>
              <a:t>)</a:t>
            </a:r>
          </a:p>
          <a:p>
            <a:r>
              <a:rPr lang="en-US" sz="2400" dirty="0">
                <a:solidFill>
                  <a:schemeClr val="accent2"/>
                </a:solidFill>
                <a:hlinkClick r:id="rId2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https://commons.wikimedia.org/wiki/File:Peanut_Butter_and_Jelly_Sandwich.jpg</a:t>
            </a:r>
            <a:r>
              <a:rPr lang="en-US" sz="2400" dirty="0">
                <a:solidFill>
                  <a:schemeClr val="accent2"/>
                </a:solidFill>
              </a:rPr>
              <a:t> (</a:t>
            </a:r>
            <a:r>
              <a:rPr lang="en-US" sz="2400" dirty="0">
                <a:solidFill>
                  <a:schemeClr val="accent2"/>
                </a:solidFill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Attribution-ShareAlike</a:t>
            </a:r>
            <a:r>
              <a:rPr lang="en-US" sz="2400" dirty="0">
                <a:solidFill>
                  <a:schemeClr val="accent2"/>
                </a:solidFill>
              </a:rPr>
              <a:t>)</a:t>
            </a:r>
          </a:p>
          <a:p>
            <a:endParaRPr lang="en-US" sz="2200" dirty="0">
              <a:solidFill>
                <a:schemeClr val="accent2"/>
              </a:solidFill>
            </a:endParaRPr>
          </a:p>
          <a:p>
            <a:endParaRPr lang="en-US" dirty="0">
              <a:solidFill>
                <a:schemeClr val="accent2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17701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DAE64D-15DC-254A-B57F-C016272E32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Thank You!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188BE99-62AC-0840-B158-A5A4B399D1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69268" y="4308634"/>
            <a:ext cx="7315200" cy="1624624"/>
          </a:xfrm>
          <a:prstGeom prst="rect">
            <a:avLst/>
          </a:prstGeom>
        </p:spPr>
      </p:pic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79AC8D5-21B1-45EC-BAEC-89992331080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724621028"/>
              </p:ext>
            </p:extLst>
          </p:nvPr>
        </p:nvGraphicFramePr>
        <p:xfrm>
          <a:off x="3869268" y="864108"/>
          <a:ext cx="7315200" cy="299876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</p:spTree>
    <p:extLst>
      <p:ext uri="{BB962C8B-B14F-4D97-AF65-F5344CB8AC3E}">
        <p14:creationId xmlns:p14="http://schemas.microsoft.com/office/powerpoint/2010/main" val="107994909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0FC634-5B8A-8943-8526-2B4D916342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Things I Hope You’ll Take Away Today</a:t>
            </a:r>
            <a:endParaRPr lang="en-US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14FA25BA-008C-46D2-8560-54D2D780761D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1819395"/>
              </p:ext>
            </p:extLst>
          </p:nvPr>
        </p:nvGraphicFramePr>
        <p:xfrm>
          <a:off x="3759896" y="885459"/>
          <a:ext cx="7728267" cy="508732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816425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4">
            <a:extLst>
              <a:ext uri="{FF2B5EF4-FFF2-40B4-BE49-F238E27FC236}">
                <a16:creationId xmlns:a16="http://schemas.microsoft.com/office/drawing/2014/main" id="{707CB715-DF10-AA45-9A4B-F4AB81A4F5A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271" r="-1" b="3437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AE2E9DF-83DB-1940-B20D-A8ABB58C83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What do Attackers try to do?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A38D3-FB38-E046-ABF3-C6C415608EE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n-US" sz="2800" dirty="0"/>
              <a:t>Steal Algorithms and Workflows</a:t>
            </a:r>
          </a:p>
          <a:p>
            <a:r>
              <a:rPr lang="en-US" sz="2800" dirty="0"/>
              <a:t>Produce Copycat or Counterfeit Applications</a:t>
            </a:r>
          </a:p>
          <a:p>
            <a:r>
              <a:rPr lang="en-US" sz="2800" dirty="0"/>
              <a:t>Discover Security Vulnerabilities</a:t>
            </a:r>
          </a:p>
          <a:p>
            <a:r>
              <a:rPr lang="en-US" sz="2800" dirty="0"/>
              <a:t>Steal Sensitive Data</a:t>
            </a:r>
          </a:p>
          <a:p>
            <a:r>
              <a:rPr lang="en-US" sz="2800" dirty="0"/>
              <a:t>Access Gated Functionality/Content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7700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Rectangle 46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Placeholder 4">
            <a:extLst>
              <a:ext uri="{FF2B5EF4-FFF2-40B4-BE49-F238E27FC236}">
                <a16:creationId xmlns:a16="http://schemas.microsoft.com/office/drawing/2014/main" id="{92135324-5C69-D945-A501-6E24B49AEE58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13035" r="9092" b="8875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53" name="Rectangle 52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B0ED4-2053-164D-AB7F-FF6E7DA142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solidFill>
                  <a:schemeClr val="bg1"/>
                </a:solidFill>
              </a:rPr>
              <a:t>Static Analysis</a:t>
            </a:r>
          </a:p>
        </p:txBody>
      </p:sp>
    </p:spTree>
    <p:extLst>
      <p:ext uri="{BB962C8B-B14F-4D97-AF65-F5344CB8AC3E}">
        <p14:creationId xmlns:p14="http://schemas.microsoft.com/office/powerpoint/2010/main" val="372066203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CE4785-74CE-AD40-B2D6-02C1D92E6E6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15" r="-1" b="11657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E0AA-F7E3-6E4B-ABC0-A03A73DE7B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Decompilation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09DEA3-8809-A14E-8517-542D3ECD2E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1295795"/>
            <a:ext cx="7315200" cy="4901938"/>
          </a:xfrm>
        </p:spPr>
        <p:txBody>
          <a:bodyPr>
            <a:normAutofit/>
          </a:bodyPr>
          <a:lstStyle/>
          <a:p>
            <a:r>
              <a:rPr lang="en-US" sz="2800" dirty="0"/>
              <a:t>The process of reproducing source code from compiled code</a:t>
            </a:r>
          </a:p>
          <a:p>
            <a:r>
              <a:rPr lang="en-US" sz="2800" dirty="0" err="1"/>
              <a:t>Dex</a:t>
            </a:r>
            <a:r>
              <a:rPr lang="en-US" sz="2800" dirty="0"/>
              <a:t> -&gt; Java Bytecode -&gt; Java Source Code</a:t>
            </a:r>
          </a:p>
          <a:p>
            <a:r>
              <a:rPr lang="en-US" sz="2800" dirty="0"/>
              <a:t>IL -&gt; C# Source Code</a:t>
            </a:r>
          </a:p>
          <a:p>
            <a:r>
              <a:rPr lang="en-US" sz="2800" dirty="0"/>
              <a:t>Procyon, JADX, </a:t>
            </a:r>
            <a:r>
              <a:rPr lang="en-US" sz="2800" dirty="0" err="1"/>
              <a:t>FernFlower</a:t>
            </a:r>
            <a:r>
              <a:rPr lang="en-US" sz="2800" dirty="0"/>
              <a:t>, JD-GUI…</a:t>
            </a:r>
          </a:p>
          <a:p>
            <a:r>
              <a:rPr lang="en-US" sz="2800" dirty="0"/>
              <a:t>Makes your code…</a:t>
            </a:r>
          </a:p>
          <a:p>
            <a:pPr lvl="1"/>
            <a:r>
              <a:rPr lang="en-US" sz="2400" dirty="0"/>
              <a:t>Easy to understand</a:t>
            </a:r>
          </a:p>
          <a:p>
            <a:pPr lvl="1"/>
            <a:r>
              <a:rPr lang="en-US" sz="2400" dirty="0"/>
              <a:t>Easy to copy</a:t>
            </a:r>
          </a:p>
          <a:p>
            <a:pPr lvl="1"/>
            <a:r>
              <a:rPr lang="en-US" sz="2400" dirty="0"/>
              <a:t>Easy to find vulnerabilities within</a:t>
            </a:r>
          </a:p>
          <a:p>
            <a:pPr lvl="1"/>
            <a:r>
              <a:rPr lang="en-US" sz="2400" dirty="0"/>
              <a:t>Easy to modify and rebuild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420169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162DF2A-64D1-4AA9-BA42-8A4063EADE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7C1373-63AF-4A75-909E-990E053566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90EB472E-7CA6-4C2D-81E9-CD39A44F0B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E0A0486-F672-4FEF-A0A9-E6C3B7E3A5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3289875" cy="5334001"/>
          </a:xfrm>
          <a:prstGeom prst="rect">
            <a:avLst/>
          </a:prstGeom>
          <a:solidFill>
            <a:srgbClr val="C8C8C8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689BC21-5566-4B70-91EA-44B4299CB3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11870" y="761999"/>
            <a:ext cx="8790301" cy="3810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F9377C2-EB17-BA46-9D60-A8CFE49F9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22622" y="1298448"/>
            <a:ext cx="7187529" cy="2951819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800" spc="-100" dirty="0"/>
              <a:t>Decompilation Demo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F1FCE6A-97BC-41EB-809A-50936E0F94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400889" y="4684418"/>
            <a:ext cx="8801282" cy="1411582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5119617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7115F77-2FAE-4CA7-9A7F-10D5F2C8F83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761999"/>
            <a:ext cx="9141619" cy="533400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5CD4C046-A04C-46CC-AFA3-6B0621F628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270263" y="761999"/>
            <a:ext cx="2925318" cy="5334001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589E016-1EE1-484C-8423-012B4B7806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Placeholder 5">
            <a:extLst>
              <a:ext uri="{FF2B5EF4-FFF2-40B4-BE49-F238E27FC236}">
                <a16:creationId xmlns:a16="http://schemas.microsoft.com/office/drawing/2014/main" id="{9B36BCFD-6DD2-9949-944A-5E6AFEF1D87E}"/>
              </a:ext>
            </a:extLst>
          </p:cNvPr>
          <p:cNvPicPr>
            <a:picLocks noGrp="1" noChangeAspect="1"/>
          </p:cNvPicPr>
          <p:nvPr>
            <p:ph type="pic" idx="1"/>
          </p:nvPr>
        </p:nvPicPr>
        <p:blipFill rotWithShape="1">
          <a:blip r:embed="rId3"/>
          <a:srcRect t="3675" r="5498" b="16668"/>
          <a:stretch/>
        </p:blipFill>
        <p:spPr>
          <a:xfrm>
            <a:off x="20" y="-1"/>
            <a:ext cx="12188932" cy="6858000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46100866-3689-418C-84D9-07C7E2435C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1300114"/>
            <a:ext cx="4053525" cy="4257773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37E545F-D40C-7B48-83FD-BDEA8633CA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34557" y="1653703"/>
            <a:ext cx="3361953" cy="247048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400" spc="-100">
                <a:solidFill>
                  <a:schemeClr val="bg1"/>
                </a:solidFill>
              </a:rPr>
              <a:t>Static Defenses</a:t>
            </a:r>
          </a:p>
        </p:txBody>
      </p:sp>
    </p:spTree>
    <p:extLst>
      <p:ext uri="{BB962C8B-B14F-4D97-AF65-F5344CB8AC3E}">
        <p14:creationId xmlns:p14="http://schemas.microsoft.com/office/powerpoint/2010/main" val="852184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DCCCDCCF-DDE7-4FF9-BA8E-DFD3AC93A6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7FA62B9-40B3-6546-BFE4-47A7922CE34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5709" r="-1" b="-1"/>
          <a:stretch/>
        </p:blipFill>
        <p:spPr>
          <a:xfrm>
            <a:off x="20" y="1"/>
            <a:ext cx="12188932" cy="68580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2352FE0-ACFA-479E-A574-CED1C035D3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" y="758952"/>
            <a:ext cx="3443590" cy="5330952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AE0F509-92DE-0346-AD2D-EC656335FE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2919" y="1123837"/>
            <a:ext cx="2947482" cy="4601183"/>
          </a:xfrm>
        </p:spPr>
        <p:txBody>
          <a:bodyPr>
            <a:normAutofit/>
          </a:bodyPr>
          <a:lstStyle/>
          <a:p>
            <a:r>
              <a:rPr lang="en-US" dirty="0"/>
              <a:t>Renaming Obfuscation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01F5979-1992-492E-ABBD-62EBC1016C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7130" y="754144"/>
            <a:ext cx="7865196" cy="5335760"/>
          </a:xfrm>
          <a:prstGeom prst="rect">
            <a:avLst/>
          </a:prstGeom>
          <a:solidFill>
            <a:schemeClr val="bg1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69C8290-9F62-3840-8917-7DA1216BA8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72128" y="971055"/>
            <a:ext cx="7315200" cy="4901938"/>
          </a:xfrm>
        </p:spPr>
        <p:txBody>
          <a:bodyPr>
            <a:normAutofit/>
          </a:bodyPr>
          <a:lstStyle/>
          <a:p>
            <a:r>
              <a:rPr lang="en-US" sz="2400" dirty="0"/>
              <a:t>Renames classes, methods, and fields</a:t>
            </a:r>
          </a:p>
          <a:p>
            <a:r>
              <a:rPr lang="en-US" sz="2400" dirty="0" err="1"/>
              <a:t>com.preemptive.crypto.SuperSecretCipher</a:t>
            </a:r>
            <a:r>
              <a:rPr lang="en-US" sz="2400" dirty="0"/>
              <a:t> -&gt; a</a:t>
            </a:r>
          </a:p>
          <a:p>
            <a:r>
              <a:rPr lang="en-US" sz="2400" dirty="0"/>
              <a:t>Offered in Android and Java by R8/</a:t>
            </a:r>
            <a:r>
              <a:rPr lang="en-US" sz="2400" dirty="0" err="1"/>
              <a:t>ProGuard</a:t>
            </a:r>
            <a:r>
              <a:rPr lang="en-US" sz="2400" dirty="0"/>
              <a:t> – little configuration required</a:t>
            </a:r>
          </a:p>
          <a:p>
            <a:r>
              <a:rPr lang="en-US" sz="2400" dirty="0"/>
              <a:t>Works well alongside other obfuscation techniques</a:t>
            </a:r>
          </a:p>
          <a:p>
            <a:endParaRPr lang="en-US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377CB93F-A0E2-4BBE-B2FC-E93932C7EC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1815864" y="758952"/>
            <a:ext cx="384048" cy="5330952"/>
          </a:xfrm>
          <a:prstGeom prst="rect">
            <a:avLst/>
          </a:prstGeom>
          <a:solidFill>
            <a:srgbClr val="C8C8C8">
              <a:alpha val="4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2266082481"/>
      </p:ext>
    </p:extLst>
  </p:cSld>
  <p:clrMapOvr>
    <a:masterClrMapping/>
  </p:clrMapOvr>
</p:sld>
</file>

<file path=ppt/theme/theme1.xml><?xml version="1.0" encoding="utf-8"?>
<a:theme xmlns:a="http://schemas.openxmlformats.org/drawingml/2006/main" name="Frame">
  <a:themeElements>
    <a:clrScheme name="Custom 1">
      <a:dk1>
        <a:srgbClr val="000000"/>
      </a:dk1>
      <a:lt1>
        <a:srgbClr val="FFFFFF"/>
      </a:lt1>
      <a:dk2>
        <a:srgbClr val="1E497D"/>
      </a:dk2>
      <a:lt2>
        <a:srgbClr val="BFBFBF"/>
      </a:lt2>
      <a:accent1>
        <a:srgbClr val="1E7FC3"/>
      </a:accent1>
      <a:accent2>
        <a:srgbClr val="F5891F"/>
      </a:accent2>
      <a:accent3>
        <a:srgbClr val="90BB23"/>
      </a:accent3>
      <a:accent4>
        <a:srgbClr val="EE7008"/>
      </a:accent4>
      <a:accent5>
        <a:srgbClr val="1AB39F"/>
      </a:accent5>
      <a:accent6>
        <a:srgbClr val="D5393D"/>
      </a:accent6>
      <a:hlink>
        <a:srgbClr val="90BB23"/>
      </a:hlink>
      <a:folHlink>
        <a:srgbClr val="EE7008"/>
      </a:folHlink>
    </a:clrScheme>
    <a:fontScheme name="Frame">
      <a:maj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Fram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5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2700" h="25400" prst="coolSlant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20000"/>
                <a:lumMod val="102000"/>
              </a:schemeClr>
            </a:gs>
            <a:gs pos="48000">
              <a:schemeClr val="phClr">
                <a:tint val="98000"/>
                <a:shade val="90000"/>
                <a:satMod val="110000"/>
                <a:lumMod val="103000"/>
              </a:schemeClr>
            </a:gs>
            <a:gs pos="100000">
              <a:schemeClr val="phClr">
                <a:tint val="98000"/>
                <a:shade val="80000"/>
                <a:satMod val="10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rame" id="{F226E7A2-7162-461C-9490-D27D9DC04E43}" vid="{629A0216-3BBD-45C0-B63F-2683BEA18F6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</TotalTime>
  <Words>1042</Words>
  <Application>Microsoft Macintosh PowerPoint</Application>
  <PresentationFormat>Widescreen</PresentationFormat>
  <Paragraphs>162</Paragraphs>
  <Slides>25</Slides>
  <Notes>23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Calibri</vt:lpstr>
      <vt:lpstr>Corbel</vt:lpstr>
      <vt:lpstr>Courier New</vt:lpstr>
      <vt:lpstr>Wingdings 2</vt:lpstr>
      <vt:lpstr>Frame</vt:lpstr>
      <vt:lpstr>Think Like an Attacker to Protect Your App</vt:lpstr>
      <vt:lpstr>Who I Am</vt:lpstr>
      <vt:lpstr>Things I Hope You’ll Take Away Today</vt:lpstr>
      <vt:lpstr>What do Attackers try to do?</vt:lpstr>
      <vt:lpstr>Static Analysis</vt:lpstr>
      <vt:lpstr>Decompilation</vt:lpstr>
      <vt:lpstr>Decompilation Demo</vt:lpstr>
      <vt:lpstr>Static Defenses</vt:lpstr>
      <vt:lpstr>Renaming Obfuscation</vt:lpstr>
      <vt:lpstr>Renaming Obfuscation Decompiled</vt:lpstr>
      <vt:lpstr>String Encryption</vt:lpstr>
      <vt:lpstr>Control Flow Obfuscation</vt:lpstr>
      <vt:lpstr>Static Protection Demo</vt:lpstr>
      <vt:lpstr>Runtime Analysis and Attacks</vt:lpstr>
      <vt:lpstr>Debugging Tools and Hooking Frameworks</vt:lpstr>
      <vt:lpstr>Tampering</vt:lpstr>
      <vt:lpstr>Tampering Demo</vt:lpstr>
      <vt:lpstr>Why Runtime Attacks Matter</vt:lpstr>
      <vt:lpstr>Runtime Defenses</vt:lpstr>
      <vt:lpstr>Runtime Checks</vt:lpstr>
      <vt:lpstr>Tamper Check Demo</vt:lpstr>
      <vt:lpstr>Protections are Better Together</vt:lpstr>
      <vt:lpstr>Questions</vt:lpstr>
      <vt:lpstr>Images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Think Like an Attacker to Protect Your App</dc:title>
  <dc:creator>Peter Tefft</dc:creator>
  <cp:lastModifiedBy>Peter Tefft</cp:lastModifiedBy>
  <cp:revision>1</cp:revision>
  <dcterms:created xsi:type="dcterms:W3CDTF">2020-01-07T20:17:28Z</dcterms:created>
  <dcterms:modified xsi:type="dcterms:W3CDTF">2020-01-07T20:25:36Z</dcterms:modified>
</cp:coreProperties>
</file>